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3" r:id="rId15"/>
    <p:sldId id="274" r:id="rId16"/>
    <p:sldId id="275" r:id="rId17"/>
    <p:sldId id="269" r:id="rId18"/>
    <p:sldId id="270" r:id="rId19"/>
    <p:sldId id="271" r:id="rId20"/>
    <p:sldId id="272" r:id="rId21"/>
    <p:sldId id="276" r:id="rId22"/>
    <p:sldId id="277" r:id="rId23"/>
    <p:sldId id="278" r:id="rId24"/>
    <p:sldId id="284" r:id="rId25"/>
    <p:sldId id="283" r:id="rId26"/>
    <p:sldId id="279" r:id="rId27"/>
    <p:sldId id="285" r:id="rId28"/>
    <p:sldId id="286" r:id="rId29"/>
    <p:sldId id="281" r:id="rId30"/>
    <p:sldId id="287" r:id="rId31"/>
    <p:sldId id="288" r:id="rId32"/>
    <p:sldId id="289" r:id="rId33"/>
    <p:sldId id="290" r:id="rId34"/>
    <p:sldId id="291" r:id="rId35"/>
    <p:sldId id="302" r:id="rId36"/>
    <p:sldId id="303"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86" autoAdjust="0"/>
    <p:restoredTop sz="94660"/>
  </p:normalViewPr>
  <p:slideViewPr>
    <p:cSldViewPr snapToGrid="0">
      <p:cViewPr varScale="1">
        <p:scale>
          <a:sx n="66" d="100"/>
          <a:sy n="66" d="100"/>
        </p:scale>
        <p:origin x="5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rmi Ghogare" userId="84cb5ecdfc4283f5" providerId="LiveId" clId="{8AEA56F9-3178-41F6-A088-7B9A438F8E21}"/>
    <pc:docChg chg="custSel addSld modSld modMainMaster">
      <pc:chgData name="Parmi Ghogare" userId="84cb5ecdfc4283f5" providerId="LiveId" clId="{8AEA56F9-3178-41F6-A088-7B9A438F8E21}" dt="2023-06-22T16:24:22.144" v="140" actId="14100"/>
      <pc:docMkLst>
        <pc:docMk/>
      </pc:docMkLst>
      <pc:sldChg chg="addSp delSp modSp mod">
        <pc:chgData name="Parmi Ghogare" userId="84cb5ecdfc4283f5" providerId="LiveId" clId="{8AEA56F9-3178-41F6-A088-7B9A438F8E21}" dt="2023-06-22T16:22:33.868" v="135" actId="478"/>
        <pc:sldMkLst>
          <pc:docMk/>
          <pc:sldMk cId="3161074296" sldId="256"/>
        </pc:sldMkLst>
        <pc:spChg chg="mod">
          <ac:chgData name="Parmi Ghogare" userId="84cb5ecdfc4283f5" providerId="LiveId" clId="{8AEA56F9-3178-41F6-A088-7B9A438F8E21}" dt="2023-06-22T15:59:52.222" v="7" actId="20577"/>
          <ac:spMkLst>
            <pc:docMk/>
            <pc:sldMk cId="3161074296" sldId="256"/>
            <ac:spMk id="3" creationId="{952F81F3-18C8-42AC-6B93-CEAB23A8EFF1}"/>
          </ac:spMkLst>
        </pc:spChg>
        <pc:picChg chg="add del mod">
          <ac:chgData name="Parmi Ghogare" userId="84cb5ecdfc4283f5" providerId="LiveId" clId="{8AEA56F9-3178-41F6-A088-7B9A438F8E21}" dt="2023-06-22T16:22:33.868" v="135" actId="478"/>
          <ac:picMkLst>
            <pc:docMk/>
            <pc:sldMk cId="3161074296" sldId="256"/>
            <ac:picMk id="5" creationId="{718CAD70-F7EC-E585-E586-DCFE3C0447DF}"/>
          </ac:picMkLst>
        </pc:picChg>
      </pc:sldChg>
      <pc:sldChg chg="modSp mod">
        <pc:chgData name="Parmi Ghogare" userId="84cb5ecdfc4283f5" providerId="LiveId" clId="{8AEA56F9-3178-41F6-A088-7B9A438F8E21}" dt="2023-06-22T16:11:39.884" v="117" actId="5793"/>
        <pc:sldMkLst>
          <pc:docMk/>
          <pc:sldMk cId="4008759002" sldId="271"/>
        </pc:sldMkLst>
        <pc:spChg chg="mod">
          <ac:chgData name="Parmi Ghogare" userId="84cb5ecdfc4283f5" providerId="LiveId" clId="{8AEA56F9-3178-41F6-A088-7B9A438F8E21}" dt="2023-06-22T16:11:39.884" v="117" actId="5793"/>
          <ac:spMkLst>
            <pc:docMk/>
            <pc:sldMk cId="4008759002" sldId="271"/>
            <ac:spMk id="3" creationId="{2814CAB4-16FB-D0FA-5253-547B994B9967}"/>
          </ac:spMkLst>
        </pc:spChg>
      </pc:sldChg>
      <pc:sldChg chg="modSp mod">
        <pc:chgData name="Parmi Ghogare" userId="84cb5ecdfc4283f5" providerId="LiveId" clId="{8AEA56F9-3178-41F6-A088-7B9A438F8E21}" dt="2023-06-22T16:00:38.889" v="8" actId="2711"/>
        <pc:sldMkLst>
          <pc:docMk/>
          <pc:sldMk cId="1372705572" sldId="281"/>
        </pc:sldMkLst>
        <pc:spChg chg="mod">
          <ac:chgData name="Parmi Ghogare" userId="84cb5ecdfc4283f5" providerId="LiveId" clId="{8AEA56F9-3178-41F6-A088-7B9A438F8E21}" dt="2023-06-22T16:00:38.889" v="8" actId="2711"/>
          <ac:spMkLst>
            <pc:docMk/>
            <pc:sldMk cId="1372705572" sldId="281"/>
            <ac:spMk id="3" creationId="{9B214191-17D0-B69A-9C75-AFEE9D270B34}"/>
          </ac:spMkLst>
        </pc:spChg>
      </pc:sldChg>
      <pc:sldChg chg="addSp delSp modSp new mod">
        <pc:chgData name="Parmi Ghogare" userId="84cb5ecdfc4283f5" providerId="LiveId" clId="{8AEA56F9-3178-41F6-A088-7B9A438F8E21}" dt="2023-06-22T16:15:43.479" v="130" actId="403"/>
        <pc:sldMkLst>
          <pc:docMk/>
          <pc:sldMk cId="2192986169" sldId="303"/>
        </pc:sldMkLst>
        <pc:spChg chg="mod">
          <ac:chgData name="Parmi Ghogare" userId="84cb5ecdfc4283f5" providerId="LiveId" clId="{8AEA56F9-3178-41F6-A088-7B9A438F8E21}" dt="2023-06-22T16:15:43.479" v="130" actId="403"/>
          <ac:spMkLst>
            <pc:docMk/>
            <pc:sldMk cId="2192986169" sldId="303"/>
            <ac:spMk id="2" creationId="{B77C6F74-F8B9-199C-DE94-769C782CCDEE}"/>
          </ac:spMkLst>
        </pc:spChg>
        <pc:spChg chg="del">
          <ac:chgData name="Parmi Ghogare" userId="84cb5ecdfc4283f5" providerId="LiveId" clId="{8AEA56F9-3178-41F6-A088-7B9A438F8E21}" dt="2023-06-22T16:15:07.722" v="119" actId="931"/>
          <ac:spMkLst>
            <pc:docMk/>
            <pc:sldMk cId="2192986169" sldId="303"/>
            <ac:spMk id="3" creationId="{806BE187-A3B2-CC36-3EDE-878CB9EA011E}"/>
          </ac:spMkLst>
        </pc:spChg>
        <pc:spChg chg="add mod">
          <ac:chgData name="Parmi Ghogare" userId="84cb5ecdfc4283f5" providerId="LiveId" clId="{8AEA56F9-3178-41F6-A088-7B9A438F8E21}" dt="2023-06-22T16:15:07.722" v="119" actId="931"/>
          <ac:spMkLst>
            <pc:docMk/>
            <pc:sldMk cId="2192986169" sldId="303"/>
            <ac:spMk id="6" creationId="{49C34FD3-8142-F5E0-AB10-551A1A3E8274}"/>
          </ac:spMkLst>
        </pc:spChg>
        <pc:picChg chg="add mod">
          <ac:chgData name="Parmi Ghogare" userId="84cb5ecdfc4283f5" providerId="LiveId" clId="{8AEA56F9-3178-41F6-A088-7B9A438F8E21}" dt="2023-06-22T16:15:21.663" v="121" actId="14100"/>
          <ac:picMkLst>
            <pc:docMk/>
            <pc:sldMk cId="2192986169" sldId="303"/>
            <ac:picMk id="5" creationId="{BF56F2AB-1AC2-FD6E-2020-344797061232}"/>
          </ac:picMkLst>
        </pc:picChg>
      </pc:sldChg>
      <pc:sldMasterChg chg="addSp modSp mod">
        <pc:chgData name="Parmi Ghogare" userId="84cb5ecdfc4283f5" providerId="LiveId" clId="{8AEA56F9-3178-41F6-A088-7B9A438F8E21}" dt="2023-06-22T16:24:22.144" v="140" actId="14100"/>
        <pc:sldMasterMkLst>
          <pc:docMk/>
          <pc:sldMasterMk cId="878946536" sldId="2147483648"/>
        </pc:sldMasterMkLst>
        <pc:picChg chg="add mod">
          <ac:chgData name="Parmi Ghogare" userId="84cb5ecdfc4283f5" providerId="LiveId" clId="{8AEA56F9-3178-41F6-A088-7B9A438F8E21}" dt="2023-06-22T16:24:22.144" v="140" actId="14100"/>
          <ac:picMkLst>
            <pc:docMk/>
            <pc:sldMasterMk cId="878946536" sldId="2147483648"/>
            <ac:picMk id="8" creationId="{47F39290-C9D5-F2DD-E0A1-6FE1EC5D1C9E}"/>
          </ac:picMkLst>
        </pc:pic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8B5C9-5CC5-1892-70AC-F2EF5790A4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42F46B2-D337-5367-A417-C9361BD370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E7B7E1A-3B37-0495-3C10-6FF8176856F8}"/>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5" name="Footer Placeholder 4">
            <a:extLst>
              <a:ext uri="{FF2B5EF4-FFF2-40B4-BE49-F238E27FC236}">
                <a16:creationId xmlns:a16="http://schemas.microsoft.com/office/drawing/2014/main" id="{F1F427D7-BDAD-0EB4-6E96-6D7615393A3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A1C16D-E506-7EC4-4538-1BFD645ABDA9}"/>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1158142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EBD54-FB89-E75E-F64C-70892E8F5B3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67ECE34-8E68-C83A-811F-7A98AE679B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D7EC9E4-F321-D6E2-CDB9-33FD1BBF99B6}"/>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5" name="Footer Placeholder 4">
            <a:extLst>
              <a:ext uri="{FF2B5EF4-FFF2-40B4-BE49-F238E27FC236}">
                <a16:creationId xmlns:a16="http://schemas.microsoft.com/office/drawing/2014/main" id="{F6EEB0F5-ADF3-D676-4058-B5AA4C744A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F94C4B-B32B-914A-AE6D-219B5EF33FDD}"/>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587680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A1E2C5-D135-0980-E9AC-895B18A94EB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7B55B84-982A-9714-D447-5796C520C6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9E3723-5BC0-0CC8-CED5-E4A478CF5B2E}"/>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5" name="Footer Placeholder 4">
            <a:extLst>
              <a:ext uri="{FF2B5EF4-FFF2-40B4-BE49-F238E27FC236}">
                <a16:creationId xmlns:a16="http://schemas.microsoft.com/office/drawing/2014/main" id="{71CE0E57-ACEE-A4E0-8472-584F43672B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218050-7FC1-728B-407E-607F7DDA5DB8}"/>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3397504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5B99F-B25B-44E9-B916-2BF922B93B1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CD527D2-0AED-2968-9CFA-880267450A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8C3DEFA-27FB-2DF1-D8F5-607AC522A6B8}"/>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5" name="Footer Placeholder 4">
            <a:extLst>
              <a:ext uri="{FF2B5EF4-FFF2-40B4-BE49-F238E27FC236}">
                <a16:creationId xmlns:a16="http://schemas.microsoft.com/office/drawing/2014/main" id="{03A6D67B-75ED-722E-5DBD-E2C6AA6B1A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E3B8C9A-631A-7E87-BB8E-9CAA2018125D}"/>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2983572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E953E-A068-0A88-A2D2-BEF24629BC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EC053BF-E50C-84A3-974C-1007780487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E20A5A-F092-D83B-F76A-93F8D391335E}"/>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5" name="Footer Placeholder 4">
            <a:extLst>
              <a:ext uri="{FF2B5EF4-FFF2-40B4-BE49-F238E27FC236}">
                <a16:creationId xmlns:a16="http://schemas.microsoft.com/office/drawing/2014/main" id="{2D99F959-0720-E732-AD56-044CE70C148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25FD89-257E-069D-B470-6307C777D088}"/>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3392840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237DD-56FC-F9C6-7173-023DA5B7AB9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297105-BB3B-91F1-DC58-CF60B24F36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8E846CC-38F6-A9B0-AA40-B350B216C6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8D6D98B-1FD2-E8F4-C86F-FCCE5BFC8447}"/>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6" name="Footer Placeholder 5">
            <a:extLst>
              <a:ext uri="{FF2B5EF4-FFF2-40B4-BE49-F238E27FC236}">
                <a16:creationId xmlns:a16="http://schemas.microsoft.com/office/drawing/2014/main" id="{7B4CD18F-960C-4740-47C6-CC6CAF24B6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280207D-BAA9-DEB6-8008-18EB4A85BDC5}"/>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690591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D18ED-3F7B-C8B7-A132-C5E5368E508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FBBA08-2E6B-88A5-5819-81CCAB4934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4AF07-057B-F8F6-5CF0-AF22D8620C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E538201-D2AE-20BC-D813-81BEE68C29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1D49CB-4BF6-612E-6562-67D988EF46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D3C0AEE-DA6A-E0F4-E9F3-B65AEA3C7A2B}"/>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8" name="Footer Placeholder 7">
            <a:extLst>
              <a:ext uri="{FF2B5EF4-FFF2-40B4-BE49-F238E27FC236}">
                <a16:creationId xmlns:a16="http://schemas.microsoft.com/office/drawing/2014/main" id="{B0B1B191-8BFC-3EE2-07B0-4F64A0FCFF2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BD0BD98-D069-E56F-E2A5-65A6105E6F9F}"/>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29132947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58366-53D1-0415-35B2-E25D5832BB1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06A31A1-4B87-498C-6E0E-9D64ACA5A0D6}"/>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4" name="Footer Placeholder 3">
            <a:extLst>
              <a:ext uri="{FF2B5EF4-FFF2-40B4-BE49-F238E27FC236}">
                <a16:creationId xmlns:a16="http://schemas.microsoft.com/office/drawing/2014/main" id="{213533DF-A8D4-4BCE-0900-DB7D7A21291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4CEADD5-D3D2-00C5-675A-EB986CEE631E}"/>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3756124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65EA48-FC31-49BD-2256-A341903364CE}"/>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3" name="Footer Placeholder 2">
            <a:extLst>
              <a:ext uri="{FF2B5EF4-FFF2-40B4-BE49-F238E27FC236}">
                <a16:creationId xmlns:a16="http://schemas.microsoft.com/office/drawing/2014/main" id="{42E296CE-FC29-236B-F004-C44E0DC9F66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5B26982-282A-47B3-7D08-C7DDD2B82877}"/>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901555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1D3D4-0BFA-E2BC-383B-7C4B41FE0B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F2EA3B5-C979-E1CC-4985-A36BA485080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6F0DF1C-3F7B-8861-0331-3B45C80019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CCD7B3-C94F-B6F1-82E9-AB057388A2C7}"/>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6" name="Footer Placeholder 5">
            <a:extLst>
              <a:ext uri="{FF2B5EF4-FFF2-40B4-BE49-F238E27FC236}">
                <a16:creationId xmlns:a16="http://schemas.microsoft.com/office/drawing/2014/main" id="{37A8C7FD-D10D-C23A-5877-F69530815D2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F9B4008-7F67-A726-64F8-06B605ED27F1}"/>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1036001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3395-5C18-D8D0-9185-DE9D94537E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06021CC-B461-C432-297B-4B88E5D1EE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30FB40F-9209-8EDB-B00F-E739DDD9F1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BE3F51-8012-C5C9-7C0C-94C6B3B15816}"/>
              </a:ext>
            </a:extLst>
          </p:cNvPr>
          <p:cNvSpPr>
            <a:spLocks noGrp="1"/>
          </p:cNvSpPr>
          <p:nvPr>
            <p:ph type="dt" sz="half" idx="10"/>
          </p:nvPr>
        </p:nvSpPr>
        <p:spPr/>
        <p:txBody>
          <a:bodyPr/>
          <a:lstStyle/>
          <a:p>
            <a:fld id="{83A5BB38-8B48-443F-911F-E650A1F86FCE}" type="datetimeFigureOut">
              <a:rPr lang="en-IN" smtClean="0"/>
              <a:t>22-06-2023</a:t>
            </a:fld>
            <a:endParaRPr lang="en-IN"/>
          </a:p>
        </p:txBody>
      </p:sp>
      <p:sp>
        <p:nvSpPr>
          <p:cNvPr id="6" name="Footer Placeholder 5">
            <a:extLst>
              <a:ext uri="{FF2B5EF4-FFF2-40B4-BE49-F238E27FC236}">
                <a16:creationId xmlns:a16="http://schemas.microsoft.com/office/drawing/2014/main" id="{49DCFD26-CCEA-710F-648E-B912DD7838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2124966-DE5A-2434-9A41-1BE8C66563A4}"/>
              </a:ext>
            </a:extLst>
          </p:cNvPr>
          <p:cNvSpPr>
            <a:spLocks noGrp="1"/>
          </p:cNvSpPr>
          <p:nvPr>
            <p:ph type="sldNum" sz="quarter" idx="12"/>
          </p:nvPr>
        </p:nvSpPr>
        <p:spPr/>
        <p:txBody>
          <a:bodyPr/>
          <a:lstStyle/>
          <a:p>
            <a:fld id="{DB6C975A-3DB3-4C0E-B157-8FCC2EFDF516}" type="slidenum">
              <a:rPr lang="en-IN" smtClean="0"/>
              <a:t>‹#›</a:t>
            </a:fld>
            <a:endParaRPr lang="en-IN"/>
          </a:p>
        </p:txBody>
      </p:sp>
    </p:spTree>
    <p:extLst>
      <p:ext uri="{BB962C8B-B14F-4D97-AF65-F5344CB8AC3E}">
        <p14:creationId xmlns:p14="http://schemas.microsoft.com/office/powerpoint/2010/main" val="190870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887888-3B40-FA6B-AD80-A576826564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29C060A-D3E4-4BA3-6615-DB4B0C1917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B79643-8AF3-1714-BF52-97D957366B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A5BB38-8B48-443F-911F-E650A1F86FCE}" type="datetimeFigureOut">
              <a:rPr lang="en-IN" smtClean="0"/>
              <a:t>22-06-2023</a:t>
            </a:fld>
            <a:endParaRPr lang="en-IN"/>
          </a:p>
        </p:txBody>
      </p:sp>
      <p:sp>
        <p:nvSpPr>
          <p:cNvPr id="5" name="Footer Placeholder 4">
            <a:extLst>
              <a:ext uri="{FF2B5EF4-FFF2-40B4-BE49-F238E27FC236}">
                <a16:creationId xmlns:a16="http://schemas.microsoft.com/office/drawing/2014/main" id="{B8FEF64E-51E7-D3BA-B134-5BC3BA726F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3DCCF61-2BF0-4F67-27A2-E9103804A0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6C975A-3DB3-4C0E-B157-8FCC2EFDF516}" type="slidenum">
              <a:rPr lang="en-IN" smtClean="0"/>
              <a:t>‹#›</a:t>
            </a:fld>
            <a:endParaRPr lang="en-IN"/>
          </a:p>
        </p:txBody>
      </p:sp>
      <p:pic>
        <p:nvPicPr>
          <p:cNvPr id="8" name="Picture 7">
            <a:extLst>
              <a:ext uri="{FF2B5EF4-FFF2-40B4-BE49-F238E27FC236}">
                <a16:creationId xmlns:a16="http://schemas.microsoft.com/office/drawing/2014/main" id="{47F39290-C9D5-F2DD-E0A1-6FE1EC5D1C9E}"/>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9372600" y="575357"/>
            <a:ext cx="1581150" cy="597805"/>
          </a:xfrm>
          <a:prstGeom prst="rect">
            <a:avLst/>
          </a:prstGeom>
        </p:spPr>
      </p:pic>
    </p:spTree>
    <p:extLst>
      <p:ext uri="{BB962C8B-B14F-4D97-AF65-F5344CB8AC3E}">
        <p14:creationId xmlns:p14="http://schemas.microsoft.com/office/powerpoint/2010/main" val="8789465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chat.openai.com/"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britannica.com/technology/robot-technology" TargetMode="External"/><Relationship Id="rId2" Type="http://schemas.openxmlformats.org/officeDocument/2006/relationships/hyperlink" Target="https://www.britannica.com/technology/computer"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google.com/search?rlz=1C1CHZO_enIN932IN932&amp;q=regulates&amp;si=AMnBZoFEI0LGJdD1jElhAGFwRnmoDdNhpl-mNWIdBsoHefzv7hge8dYRUx3JAYMvCbfcYRQRrjwkij0w9NDbFsuJWbYBa9EwEg%3D%3D&amp;expnd=1" TargetMode="External"/><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hyperlink" Target="https://www.google.com/search?rlz=1C1CHZO_enIN932IN932&amp;q=activates&amp;si=AMnBZoFEI0LGJdD1jElhAGFwRnmoyBOOzDYJ1O4cPQi5HHHACYsM5olPZsn1U9hR8IVHNmvQ55IvhX14MJYSN6Oa2MMacrndbg%3D%3D&amp;expnd=1"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etrp.wmo.int/course/view.php?id=69" TargetMode="External"/><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BA73C-D6BF-0FC4-2013-FD30BFC86A76}"/>
              </a:ext>
            </a:extLst>
          </p:cNvPr>
          <p:cNvSpPr>
            <a:spLocks noGrp="1"/>
          </p:cNvSpPr>
          <p:nvPr>
            <p:ph type="ctrTitle"/>
          </p:nvPr>
        </p:nvSpPr>
        <p:spPr/>
        <p:txBody>
          <a:bodyPr/>
          <a:lstStyle/>
          <a:p>
            <a:r>
              <a:rPr lang="en-US" dirty="0"/>
              <a:t>Artificial Intelligence</a:t>
            </a:r>
            <a:endParaRPr lang="en-IN" dirty="0"/>
          </a:p>
        </p:txBody>
      </p:sp>
      <p:sp>
        <p:nvSpPr>
          <p:cNvPr id="3" name="Subtitle 2">
            <a:extLst>
              <a:ext uri="{FF2B5EF4-FFF2-40B4-BE49-F238E27FC236}">
                <a16:creationId xmlns:a16="http://schemas.microsoft.com/office/drawing/2014/main" id="{952F81F3-18C8-42AC-6B93-CEAB23A8EFF1}"/>
              </a:ext>
            </a:extLst>
          </p:cNvPr>
          <p:cNvSpPr>
            <a:spLocks noGrp="1"/>
          </p:cNvSpPr>
          <p:nvPr>
            <p:ph type="subTitle" idx="1"/>
          </p:nvPr>
        </p:nvSpPr>
        <p:spPr/>
        <p:txBody>
          <a:bodyPr/>
          <a:lstStyle/>
          <a:p>
            <a:r>
              <a:rPr lang="en-US" dirty="0"/>
              <a:t>Dr. Meghana Harsh Ghogare </a:t>
            </a:r>
            <a:endParaRPr lang="en-IN" dirty="0"/>
          </a:p>
        </p:txBody>
      </p:sp>
    </p:spTree>
    <p:extLst>
      <p:ext uri="{BB962C8B-B14F-4D97-AF65-F5344CB8AC3E}">
        <p14:creationId xmlns:p14="http://schemas.microsoft.com/office/powerpoint/2010/main" val="31610742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688BF-AAA0-FF62-1E47-26833E3448A2}"/>
              </a:ext>
            </a:extLst>
          </p:cNvPr>
          <p:cNvSpPr>
            <a:spLocks noGrp="1"/>
          </p:cNvSpPr>
          <p:nvPr>
            <p:ph type="title"/>
          </p:nvPr>
        </p:nvSpPr>
        <p:spPr/>
        <p:txBody>
          <a:bodyPr/>
          <a:lstStyle/>
          <a:p>
            <a:r>
              <a:rPr lang="en-IN" dirty="0"/>
              <a:t>Chat GPT</a:t>
            </a:r>
          </a:p>
        </p:txBody>
      </p:sp>
      <p:sp>
        <p:nvSpPr>
          <p:cNvPr id="3" name="Content Placeholder 2">
            <a:extLst>
              <a:ext uri="{FF2B5EF4-FFF2-40B4-BE49-F238E27FC236}">
                <a16:creationId xmlns:a16="http://schemas.microsoft.com/office/drawing/2014/main" id="{2918B84A-EBE2-5A11-7F08-1289DE361C77}"/>
              </a:ext>
            </a:extLst>
          </p:cNvPr>
          <p:cNvSpPr>
            <a:spLocks noGrp="1"/>
          </p:cNvSpPr>
          <p:nvPr>
            <p:ph idx="1"/>
          </p:nvPr>
        </p:nvSpPr>
        <p:spPr/>
        <p:txBody>
          <a:bodyPr>
            <a:normAutofit fontScale="92500" lnSpcReduction="10000"/>
          </a:bodyPr>
          <a:lstStyle/>
          <a:p>
            <a:r>
              <a:rPr lang="en-IN" dirty="0">
                <a:hlinkClick r:id="rId2"/>
              </a:rPr>
              <a:t>https://chat.openai.com/</a:t>
            </a:r>
            <a:endParaRPr lang="en-IN" dirty="0"/>
          </a:p>
          <a:p>
            <a:r>
              <a:rPr lang="en-US" b="0" i="0" dirty="0">
                <a:effectLst/>
                <a:latin typeface="Söhne"/>
              </a:rPr>
              <a:t>The full form of GPT is "Generative Pre-trained Transformer." GPT is a type of deep learning model that uses a transformer architecture and is trained on large amounts of text data to generate human-like responses</a:t>
            </a:r>
            <a:endParaRPr lang="en-IN" b="0" i="0" dirty="0">
              <a:effectLst/>
              <a:latin typeface="Söhne"/>
            </a:endParaRPr>
          </a:p>
          <a:p>
            <a:r>
              <a:rPr lang="en-US" dirty="0">
                <a:latin typeface="Söhne"/>
              </a:rPr>
              <a:t>B</a:t>
            </a:r>
            <a:r>
              <a:rPr lang="en-US" b="0" i="0" dirty="0">
                <a:effectLst/>
                <a:latin typeface="Söhne"/>
              </a:rPr>
              <a:t>est library for web scraping data</a:t>
            </a:r>
            <a:endParaRPr lang="en-IN" dirty="0">
              <a:latin typeface="Söhne"/>
            </a:endParaRPr>
          </a:p>
          <a:p>
            <a:r>
              <a:rPr lang="en-IN" dirty="0"/>
              <a:t>Syntax error</a:t>
            </a:r>
          </a:p>
          <a:p>
            <a:r>
              <a:rPr lang="en-IN" dirty="0"/>
              <a:t>Error message </a:t>
            </a:r>
          </a:p>
          <a:p>
            <a:r>
              <a:rPr lang="en-IN" dirty="0"/>
              <a:t>I have a dataset named data.csv with a dependent variable in the last column and an index in the first column. Can you please write a python code that builds a logistic regression model and trains it on this dataset. Also please return accuracy at the end </a:t>
            </a:r>
          </a:p>
        </p:txBody>
      </p:sp>
    </p:spTree>
    <p:extLst>
      <p:ext uri="{BB962C8B-B14F-4D97-AF65-F5344CB8AC3E}">
        <p14:creationId xmlns:p14="http://schemas.microsoft.com/office/powerpoint/2010/main" val="132712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2C3B4-C10C-1341-253C-1FA79FB51329}"/>
              </a:ext>
            </a:extLst>
          </p:cNvPr>
          <p:cNvSpPr>
            <a:spLocks noGrp="1"/>
          </p:cNvSpPr>
          <p:nvPr>
            <p:ph type="title"/>
          </p:nvPr>
        </p:nvSpPr>
        <p:spPr/>
        <p:txBody>
          <a:bodyPr/>
          <a:lstStyle/>
          <a:p>
            <a:r>
              <a:rPr lang="en-IN" dirty="0"/>
              <a:t>What is Reinforcement Learning</a:t>
            </a:r>
          </a:p>
        </p:txBody>
      </p:sp>
      <p:pic>
        <p:nvPicPr>
          <p:cNvPr id="5" name="Content Placeholder 4">
            <a:extLst>
              <a:ext uri="{FF2B5EF4-FFF2-40B4-BE49-F238E27FC236}">
                <a16:creationId xmlns:a16="http://schemas.microsoft.com/office/drawing/2014/main" id="{BDB87E63-45AB-7EF0-6E46-65924C9F8625}"/>
              </a:ext>
            </a:extLst>
          </p:cNvPr>
          <p:cNvPicPr>
            <a:picLocks noGrp="1" noChangeAspect="1"/>
          </p:cNvPicPr>
          <p:nvPr>
            <p:ph idx="1"/>
          </p:nvPr>
        </p:nvPicPr>
        <p:blipFill rotWithShape="1">
          <a:blip r:embed="rId2"/>
          <a:srcRect l="12756" t="30157" r="43944" b="27594"/>
          <a:stretch/>
        </p:blipFill>
        <p:spPr>
          <a:xfrm>
            <a:off x="1366787" y="2123531"/>
            <a:ext cx="8191099" cy="4495689"/>
          </a:xfrm>
        </p:spPr>
      </p:pic>
    </p:spTree>
    <p:extLst>
      <p:ext uri="{BB962C8B-B14F-4D97-AF65-F5344CB8AC3E}">
        <p14:creationId xmlns:p14="http://schemas.microsoft.com/office/powerpoint/2010/main" val="3451502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389E3-474B-0994-D2CA-DA62772B5F4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D63A4D0-8F6A-863F-6195-22B154003DD4}"/>
              </a:ext>
            </a:extLst>
          </p:cNvPr>
          <p:cNvSpPr>
            <a:spLocks noGrp="1"/>
          </p:cNvSpPr>
          <p:nvPr>
            <p:ph idx="1"/>
          </p:nvPr>
        </p:nvSpPr>
        <p:spPr/>
        <p:txBody>
          <a:bodyPr>
            <a:normAutofit fontScale="92500"/>
          </a:bodyPr>
          <a:lstStyle/>
          <a:p>
            <a:r>
              <a:rPr lang="en-US" b="0" i="0" dirty="0">
                <a:solidFill>
                  <a:srgbClr val="1C1D1F"/>
                </a:solidFill>
                <a:effectLst/>
                <a:latin typeface="Udemy Sans"/>
              </a:rPr>
              <a:t>maze is our representation of an environment.</a:t>
            </a:r>
          </a:p>
          <a:p>
            <a:r>
              <a:rPr lang="en-US" b="0" i="0" dirty="0">
                <a:solidFill>
                  <a:srgbClr val="1C1D1F"/>
                </a:solidFill>
                <a:effectLst/>
                <a:latin typeface="Udemy Sans"/>
              </a:rPr>
              <a:t> agent is our artificial intelligence, it will be </a:t>
            </a:r>
            <a:r>
              <a:rPr lang="en-IN" b="0" i="0" dirty="0">
                <a:solidFill>
                  <a:srgbClr val="1C1D1F"/>
                </a:solidFill>
                <a:effectLst/>
                <a:latin typeface="Udemy Sans"/>
              </a:rPr>
              <a:t>learning from the feedback</a:t>
            </a:r>
          </a:p>
          <a:p>
            <a:pPr algn="l"/>
            <a:r>
              <a:rPr lang="en-US" b="0" i="0" dirty="0">
                <a:solidFill>
                  <a:srgbClr val="1C1D1F"/>
                </a:solidFill>
                <a:effectLst/>
                <a:latin typeface="Udemy Sans"/>
              </a:rPr>
              <a:t>is the agent performs certain actions in this environment.</a:t>
            </a:r>
          </a:p>
          <a:p>
            <a:pPr algn="l"/>
            <a:r>
              <a:rPr lang="en-US" dirty="0">
                <a:solidFill>
                  <a:srgbClr val="1C1D1F"/>
                </a:solidFill>
                <a:latin typeface="Udemy Sans"/>
              </a:rPr>
              <a:t>And as a result, the state will change</a:t>
            </a:r>
          </a:p>
          <a:p>
            <a:pPr algn="l"/>
            <a:r>
              <a:rPr lang="en-US" dirty="0">
                <a:solidFill>
                  <a:srgbClr val="1C1D1F"/>
                </a:solidFill>
                <a:latin typeface="Udemy Sans"/>
              </a:rPr>
              <a:t>Based upon the action it gets a reward +/-</a:t>
            </a:r>
          </a:p>
          <a:p>
            <a:pPr algn="l"/>
            <a:r>
              <a:rPr lang="en-US" dirty="0">
                <a:solidFill>
                  <a:srgbClr val="1C1D1F"/>
                </a:solidFill>
                <a:latin typeface="Udemy Sans"/>
              </a:rPr>
              <a:t>It learns from the feedback </a:t>
            </a:r>
          </a:p>
          <a:p>
            <a:pPr algn="l"/>
            <a:r>
              <a:rPr lang="en-US" dirty="0">
                <a:solidFill>
                  <a:srgbClr val="1C1D1F"/>
                </a:solidFill>
                <a:latin typeface="Udemy Sans"/>
              </a:rPr>
              <a:t>Actions leading to bad rewards and sates are avoided</a:t>
            </a:r>
          </a:p>
          <a:p>
            <a:pPr algn="l"/>
            <a:r>
              <a:rPr lang="en-US" dirty="0">
                <a:solidFill>
                  <a:srgbClr val="1C1D1F"/>
                </a:solidFill>
                <a:latin typeface="Udemy Sans"/>
              </a:rPr>
              <a:t>Driving a car and policeman is a </a:t>
            </a:r>
            <a:r>
              <a:rPr lang="en-US" dirty="0" err="1">
                <a:solidFill>
                  <a:srgbClr val="1C1D1F"/>
                </a:solidFill>
                <a:latin typeface="Udemy Sans"/>
              </a:rPr>
              <a:t>feedbback</a:t>
            </a:r>
            <a:endParaRPr lang="en-US" dirty="0">
              <a:solidFill>
                <a:srgbClr val="1C1D1F"/>
              </a:solidFill>
              <a:latin typeface="Udemy Sans"/>
            </a:endParaRPr>
          </a:p>
          <a:p>
            <a:pPr algn="l"/>
            <a:r>
              <a:rPr lang="en-US" dirty="0">
                <a:solidFill>
                  <a:srgbClr val="1C1D1F"/>
                </a:solidFill>
                <a:latin typeface="Udemy Sans"/>
              </a:rPr>
              <a:t>Training a Dog</a:t>
            </a:r>
          </a:p>
          <a:p>
            <a:endParaRPr lang="en-IN" dirty="0"/>
          </a:p>
        </p:txBody>
      </p:sp>
    </p:spTree>
    <p:extLst>
      <p:ext uri="{BB962C8B-B14F-4D97-AF65-F5344CB8AC3E}">
        <p14:creationId xmlns:p14="http://schemas.microsoft.com/office/powerpoint/2010/main" val="39346723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35AB2-95CD-7DCF-9688-A251B515894D}"/>
              </a:ext>
            </a:extLst>
          </p:cNvPr>
          <p:cNvSpPr>
            <a:spLocks noGrp="1"/>
          </p:cNvSpPr>
          <p:nvPr>
            <p:ph type="title"/>
          </p:nvPr>
        </p:nvSpPr>
        <p:spPr/>
        <p:txBody>
          <a:bodyPr/>
          <a:lstStyle/>
          <a:p>
            <a:r>
              <a:rPr lang="en-IN" dirty="0"/>
              <a:t>Major Areas of AI</a:t>
            </a:r>
          </a:p>
        </p:txBody>
      </p:sp>
      <p:sp>
        <p:nvSpPr>
          <p:cNvPr id="4" name="Rectangle 1">
            <a:extLst>
              <a:ext uri="{FF2B5EF4-FFF2-40B4-BE49-F238E27FC236}">
                <a16:creationId xmlns:a16="http://schemas.microsoft.com/office/drawing/2014/main" id="{03900D39-652E-36D8-1156-3F159E66A701}"/>
              </a:ext>
            </a:extLst>
          </p:cNvPr>
          <p:cNvSpPr>
            <a:spLocks noGrp="1" noChangeArrowheads="1"/>
          </p:cNvSpPr>
          <p:nvPr>
            <p:ph idx="1"/>
          </p:nvPr>
        </p:nvSpPr>
        <p:spPr bwMode="auto">
          <a:xfrm>
            <a:off x="838200" y="1280183"/>
            <a:ext cx="7622406" cy="541686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400" b="0" i="0" strike="noStrike" cap="none" normalizeH="0" baseline="0" dirty="0">
                <a:ln>
                  <a:noFill/>
                </a:ln>
                <a:effectLst/>
                <a:latin typeface="sofia-pro"/>
              </a:rPr>
              <a:t>Computer vision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400" b="0" i="0" strike="noStrike" cap="none" normalizeH="0" baseline="0" dirty="0">
                <a:ln>
                  <a:noFill/>
                </a:ln>
                <a:effectLst/>
                <a:latin typeface="sofia-pro"/>
              </a:rPr>
              <a:t>Fuzzy logic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400" b="0" i="0" strike="noStrike" cap="none" normalizeH="0" baseline="0" dirty="0">
                <a:ln>
                  <a:noFill/>
                </a:ln>
                <a:effectLst/>
                <a:latin typeface="sofia-pro"/>
              </a:rPr>
              <a:t>Expert systems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400" b="0" i="0" strike="noStrike" cap="none" normalizeH="0" baseline="0" dirty="0">
                <a:ln>
                  <a:noFill/>
                </a:ln>
                <a:effectLst/>
                <a:latin typeface="sofia-pro"/>
              </a:rPr>
              <a:t>Robotics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400" b="0" i="0" strike="noStrike" cap="none" normalizeH="0" baseline="0" dirty="0">
                <a:ln>
                  <a:noFill/>
                </a:ln>
                <a:effectLst/>
                <a:latin typeface="sofia-pro"/>
              </a:rPr>
              <a:t>Machine learning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400" b="0" i="0" strike="noStrike" cap="none" normalizeH="0" baseline="0" dirty="0">
                <a:ln>
                  <a:noFill/>
                </a:ln>
                <a:effectLst/>
                <a:latin typeface="sofia-pro"/>
              </a:rPr>
              <a:t>Neural networks/deep learning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400" b="0" i="0" strike="noStrike" cap="none" normalizeH="0" baseline="0" dirty="0">
                <a:ln>
                  <a:noFill/>
                </a:ln>
                <a:effectLst/>
                <a:latin typeface="sofia-pro"/>
              </a:rPr>
              <a:t>Natural language processing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4400" b="0" i="0"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408396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1078F-F26E-F976-9CE4-80D408822A7B}"/>
              </a:ext>
            </a:extLst>
          </p:cNvPr>
          <p:cNvSpPr>
            <a:spLocks noGrp="1"/>
          </p:cNvSpPr>
          <p:nvPr>
            <p:ph type="title"/>
          </p:nvPr>
        </p:nvSpPr>
        <p:spPr/>
        <p:txBody>
          <a:bodyPr/>
          <a:lstStyle/>
          <a:p>
            <a:r>
              <a:rPr lang="en-IN" dirty="0"/>
              <a:t>Computer Vision </a:t>
            </a:r>
          </a:p>
        </p:txBody>
      </p:sp>
      <p:sp>
        <p:nvSpPr>
          <p:cNvPr id="3" name="Content Placeholder 2">
            <a:extLst>
              <a:ext uri="{FF2B5EF4-FFF2-40B4-BE49-F238E27FC236}">
                <a16:creationId xmlns:a16="http://schemas.microsoft.com/office/drawing/2014/main" id="{E1A0AEF8-8C6E-06C0-C517-4767C3E8DB6D}"/>
              </a:ext>
            </a:extLst>
          </p:cNvPr>
          <p:cNvSpPr>
            <a:spLocks noGrp="1"/>
          </p:cNvSpPr>
          <p:nvPr>
            <p:ph idx="1"/>
          </p:nvPr>
        </p:nvSpPr>
        <p:spPr/>
        <p:txBody>
          <a:bodyPr/>
          <a:lstStyle/>
          <a:p>
            <a:r>
              <a:rPr lang="en-US" b="0" i="0" dirty="0">
                <a:solidFill>
                  <a:srgbClr val="3F3F40"/>
                </a:solidFill>
                <a:effectLst/>
                <a:latin typeface="sofia-pro"/>
              </a:rPr>
              <a:t>techniques </a:t>
            </a:r>
            <a:r>
              <a:rPr lang="en-US" dirty="0">
                <a:solidFill>
                  <a:srgbClr val="3F3F40"/>
                </a:solidFill>
                <a:latin typeface="sofia-pro"/>
              </a:rPr>
              <a:t>used computer to </a:t>
            </a:r>
            <a:r>
              <a:rPr lang="en-US" b="0" i="0" dirty="0">
                <a:solidFill>
                  <a:srgbClr val="3F3F40"/>
                </a:solidFill>
                <a:effectLst/>
                <a:latin typeface="sofia-pro"/>
              </a:rPr>
              <a:t>understanding digital images and videos</a:t>
            </a:r>
          </a:p>
          <a:p>
            <a:r>
              <a:rPr lang="en-US" b="0" i="0" dirty="0">
                <a:solidFill>
                  <a:srgbClr val="3F3F40"/>
                </a:solidFill>
                <a:effectLst/>
                <a:latin typeface="sofia-pro"/>
              </a:rPr>
              <a:t>Uses ML to identify objects, faces, people, animals etc.</a:t>
            </a:r>
          </a:p>
          <a:p>
            <a:r>
              <a:rPr lang="en-US" b="0" i="0" dirty="0">
                <a:solidFill>
                  <a:srgbClr val="3F3F40"/>
                </a:solidFill>
                <a:effectLst/>
                <a:latin typeface="sofia-pro"/>
              </a:rPr>
              <a:t> </a:t>
            </a:r>
            <a:r>
              <a:rPr lang="en-US" dirty="0">
                <a:solidFill>
                  <a:srgbClr val="3F3F40"/>
                </a:solidFill>
                <a:latin typeface="sofia-pro"/>
              </a:rPr>
              <a:t>CNN </a:t>
            </a:r>
            <a:r>
              <a:rPr lang="en-US" b="0" i="0" dirty="0">
                <a:solidFill>
                  <a:srgbClr val="3F3F40"/>
                </a:solidFill>
                <a:effectLst/>
                <a:latin typeface="sofia-pro"/>
              </a:rPr>
              <a:t>breaks images down into pixels, giving them tags </a:t>
            </a:r>
            <a:endParaRPr lang="en-US" dirty="0">
              <a:solidFill>
                <a:srgbClr val="3F3F40"/>
              </a:solidFill>
              <a:latin typeface="sofia-pro"/>
            </a:endParaRPr>
          </a:p>
          <a:p>
            <a:r>
              <a:rPr lang="en-US" b="0" i="0" dirty="0">
                <a:solidFill>
                  <a:srgbClr val="3F3F40"/>
                </a:solidFill>
                <a:effectLst/>
                <a:latin typeface="sofia-pro"/>
              </a:rPr>
              <a:t>The neural network then uses the labels to conduct convolutions and make predictions about what it sees.</a:t>
            </a:r>
          </a:p>
          <a:p>
            <a:r>
              <a:rPr lang="en-IN" b="1" i="0" dirty="0">
                <a:solidFill>
                  <a:srgbClr val="3F3F40"/>
                </a:solidFill>
                <a:effectLst/>
                <a:latin typeface="sofia-pro"/>
              </a:rPr>
              <a:t>Object tracking</a:t>
            </a:r>
            <a:endParaRPr lang="en-US" dirty="0">
              <a:solidFill>
                <a:srgbClr val="3F3F40"/>
              </a:solidFill>
              <a:latin typeface="sofia-pro"/>
            </a:endParaRPr>
          </a:p>
          <a:p>
            <a:r>
              <a:rPr lang="en-IN" b="1" i="0" dirty="0">
                <a:solidFill>
                  <a:srgbClr val="3F3F40"/>
                </a:solidFill>
                <a:effectLst/>
                <a:latin typeface="sofia-pro"/>
              </a:rPr>
              <a:t>Image classification</a:t>
            </a:r>
            <a:endParaRPr lang="en-US" b="1" i="0" dirty="0">
              <a:solidFill>
                <a:srgbClr val="3F3F40"/>
              </a:solidFill>
              <a:effectLst/>
              <a:latin typeface="sofia-pro"/>
            </a:endParaRPr>
          </a:p>
          <a:p>
            <a:r>
              <a:rPr lang="en-IN" b="1" i="0" dirty="0">
                <a:solidFill>
                  <a:srgbClr val="3F3F40"/>
                </a:solidFill>
                <a:effectLst/>
                <a:latin typeface="sofia-pro"/>
              </a:rPr>
              <a:t>Facial recognition</a:t>
            </a:r>
            <a:endParaRPr lang="en-US" b="0" i="0" dirty="0">
              <a:solidFill>
                <a:srgbClr val="3F3F40"/>
              </a:solidFill>
              <a:effectLst/>
              <a:latin typeface="sofia-pro"/>
            </a:endParaRPr>
          </a:p>
          <a:p>
            <a:endParaRPr lang="en-US" b="0" i="0" dirty="0">
              <a:solidFill>
                <a:srgbClr val="3F3F40"/>
              </a:solidFill>
              <a:effectLst/>
              <a:latin typeface="sofia-pro"/>
            </a:endParaRPr>
          </a:p>
          <a:p>
            <a:endParaRPr lang="en-IN" dirty="0"/>
          </a:p>
        </p:txBody>
      </p:sp>
      <p:sp>
        <p:nvSpPr>
          <p:cNvPr id="4" name="Rectangle 1">
            <a:extLst>
              <a:ext uri="{FF2B5EF4-FFF2-40B4-BE49-F238E27FC236}">
                <a16:creationId xmlns:a16="http://schemas.microsoft.com/office/drawing/2014/main" id="{510DB69C-95BC-16A8-1DCB-B06664C2C21C}"/>
              </a:ext>
            </a:extLst>
          </p:cNvPr>
          <p:cNvSpPr>
            <a:spLocks noChangeArrowheads="1"/>
          </p:cNvSpPr>
          <p:nvPr/>
        </p:nvSpPr>
        <p:spPr bwMode="auto">
          <a:xfrm>
            <a:off x="0" y="-115416"/>
            <a:ext cx="65" cy="2308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500" b="0" i="0" u="none" strike="noStrike" cap="none" normalizeH="0" baseline="0" dirty="0">
              <a:ln>
                <a:noFill/>
              </a:ln>
              <a:solidFill>
                <a:srgbClr val="3F3F40"/>
              </a:solidFill>
              <a:effectLst/>
              <a:latin typeface="sofia-pro"/>
            </a:endParaRPr>
          </a:p>
        </p:txBody>
      </p:sp>
    </p:spTree>
    <p:extLst>
      <p:ext uri="{BB962C8B-B14F-4D97-AF65-F5344CB8AC3E}">
        <p14:creationId xmlns:p14="http://schemas.microsoft.com/office/powerpoint/2010/main" val="411094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5BE2A-D049-A011-2FE2-4579F0016920}"/>
              </a:ext>
            </a:extLst>
          </p:cNvPr>
          <p:cNvSpPr>
            <a:spLocks noGrp="1"/>
          </p:cNvSpPr>
          <p:nvPr>
            <p:ph type="title"/>
          </p:nvPr>
        </p:nvSpPr>
        <p:spPr/>
        <p:txBody>
          <a:bodyPr/>
          <a:lstStyle/>
          <a:p>
            <a:r>
              <a:rPr lang="en-IN" b="1" i="0" dirty="0">
                <a:solidFill>
                  <a:srgbClr val="3F3F40"/>
                </a:solidFill>
                <a:effectLst/>
                <a:latin typeface="poppins" panose="00000500000000000000" pitchFamily="2" charset="0"/>
              </a:rPr>
              <a:t>Fuzzy Logic</a:t>
            </a:r>
            <a:br>
              <a:rPr lang="en-IN" b="1" i="0" dirty="0">
                <a:solidFill>
                  <a:srgbClr val="3F3F40"/>
                </a:solidFill>
                <a:effectLst/>
                <a:latin typeface="poppins" panose="00000500000000000000" pitchFamily="2" charset="0"/>
              </a:rPr>
            </a:br>
            <a:endParaRPr lang="en-IN" dirty="0"/>
          </a:p>
        </p:txBody>
      </p:sp>
      <p:sp>
        <p:nvSpPr>
          <p:cNvPr id="3" name="Content Placeholder 2">
            <a:extLst>
              <a:ext uri="{FF2B5EF4-FFF2-40B4-BE49-F238E27FC236}">
                <a16:creationId xmlns:a16="http://schemas.microsoft.com/office/drawing/2014/main" id="{9CFCAC5C-6744-CAA4-7323-E77CA6521658}"/>
              </a:ext>
            </a:extLst>
          </p:cNvPr>
          <p:cNvSpPr>
            <a:spLocks noGrp="1"/>
          </p:cNvSpPr>
          <p:nvPr>
            <p:ph idx="1"/>
          </p:nvPr>
        </p:nvSpPr>
        <p:spPr/>
        <p:txBody>
          <a:bodyPr>
            <a:normAutofit fontScale="92500" lnSpcReduction="10000"/>
          </a:bodyPr>
          <a:lstStyle/>
          <a:p>
            <a:r>
              <a:rPr lang="en-US" b="0" i="0" dirty="0">
                <a:solidFill>
                  <a:srgbClr val="3F3F40"/>
                </a:solidFill>
                <a:effectLst/>
                <a:latin typeface="sofia-pro"/>
              </a:rPr>
              <a:t>copies human decisions by considering all existing possibilities between digital values of ‘yes’ and ‘no’.</a:t>
            </a:r>
            <a:endParaRPr lang="en-IN" dirty="0">
              <a:solidFill>
                <a:srgbClr val="3F3F40"/>
              </a:solidFill>
              <a:latin typeface="sofia-pro"/>
            </a:endParaRPr>
          </a:p>
          <a:p>
            <a:r>
              <a:rPr lang="en-IN" dirty="0">
                <a:solidFill>
                  <a:srgbClr val="3F3F40"/>
                </a:solidFill>
                <a:latin typeface="sofia-pro"/>
              </a:rPr>
              <a:t>Washing Machine</a:t>
            </a:r>
          </a:p>
          <a:p>
            <a:r>
              <a:rPr lang="en-IN" b="1" i="0" dirty="0">
                <a:solidFill>
                  <a:srgbClr val="3F3F40"/>
                </a:solidFill>
                <a:effectLst/>
                <a:latin typeface="poppins" panose="00000500000000000000" pitchFamily="2" charset="0"/>
              </a:rPr>
              <a:t>Expert systems</a:t>
            </a:r>
          </a:p>
          <a:p>
            <a:r>
              <a:rPr lang="en-US" b="0" i="0" dirty="0">
                <a:solidFill>
                  <a:srgbClr val="3F3F40"/>
                </a:solidFill>
                <a:effectLst/>
                <a:latin typeface="sofia-pro"/>
              </a:rPr>
              <a:t>is a program specializing in a singular task, just like a human expert.</a:t>
            </a:r>
            <a:endParaRPr lang="en-IN" b="0" i="0" dirty="0">
              <a:solidFill>
                <a:srgbClr val="3F3F40"/>
              </a:solidFill>
              <a:effectLst/>
              <a:latin typeface="sofia-pro"/>
            </a:endParaRPr>
          </a:p>
          <a:p>
            <a:r>
              <a:rPr lang="en-IN" dirty="0" err="1">
                <a:solidFill>
                  <a:srgbClr val="3F3F40"/>
                </a:solidFill>
                <a:latin typeface="sofia-pro"/>
              </a:rPr>
              <a:t>Eg</a:t>
            </a:r>
            <a:r>
              <a:rPr lang="en-IN" dirty="0">
                <a:solidFill>
                  <a:srgbClr val="3F3F40"/>
                </a:solidFill>
                <a:latin typeface="sofia-pro"/>
              </a:rPr>
              <a:t>: </a:t>
            </a:r>
            <a:r>
              <a:rPr lang="en-US" b="0" i="0" dirty="0" err="1">
                <a:solidFill>
                  <a:srgbClr val="3F3F40"/>
                </a:solidFill>
                <a:effectLst/>
                <a:latin typeface="sofia-pro"/>
              </a:rPr>
              <a:t>CaDeT</a:t>
            </a:r>
            <a:r>
              <a:rPr lang="en-US" b="0" i="0" dirty="0">
                <a:solidFill>
                  <a:srgbClr val="3F3F40"/>
                </a:solidFill>
                <a:effectLst/>
                <a:latin typeface="sofia-pro"/>
              </a:rPr>
              <a:t>, a diagnostic support system help detecting cancer in its early stages.</a:t>
            </a:r>
          </a:p>
          <a:p>
            <a:r>
              <a:rPr lang="en-IN" b="1" i="0" dirty="0">
                <a:solidFill>
                  <a:srgbClr val="3F3F40"/>
                </a:solidFill>
                <a:effectLst/>
                <a:latin typeface="poppins" panose="00000500000000000000" pitchFamily="2" charset="0"/>
              </a:rPr>
              <a:t>Robotics</a:t>
            </a:r>
          </a:p>
          <a:p>
            <a:r>
              <a:rPr lang="en-US" b="0" i="0" dirty="0">
                <a:solidFill>
                  <a:srgbClr val="3F3F40"/>
                </a:solidFill>
                <a:effectLst/>
                <a:latin typeface="sofia-pro"/>
              </a:rPr>
              <a:t>help humans with tedious and repetitive tasks</a:t>
            </a:r>
            <a:r>
              <a:rPr lang="en-US" dirty="0">
                <a:solidFill>
                  <a:srgbClr val="3F3F40"/>
                </a:solidFill>
                <a:latin typeface="sofia-pro"/>
              </a:rPr>
              <a:t>, </a:t>
            </a:r>
          </a:p>
          <a:p>
            <a:r>
              <a:rPr lang="en-US" dirty="0">
                <a:solidFill>
                  <a:srgbClr val="3F3F40"/>
                </a:solidFill>
                <a:latin typeface="sofia-pro"/>
              </a:rPr>
              <a:t>Industry, Space exploration, </a:t>
            </a:r>
            <a:r>
              <a:rPr lang="en-IN" b="0" i="0" dirty="0">
                <a:solidFill>
                  <a:srgbClr val="3F3F40"/>
                </a:solidFill>
                <a:effectLst/>
                <a:latin typeface="sofia-pro"/>
              </a:rPr>
              <a:t>Sophia</a:t>
            </a:r>
          </a:p>
          <a:p>
            <a:endParaRPr lang="en-IN" dirty="0"/>
          </a:p>
        </p:txBody>
      </p:sp>
    </p:spTree>
    <p:extLst>
      <p:ext uri="{BB962C8B-B14F-4D97-AF65-F5344CB8AC3E}">
        <p14:creationId xmlns:p14="http://schemas.microsoft.com/office/powerpoint/2010/main" val="874579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1E4420-3D02-5723-D8D7-188F120B35DF}"/>
              </a:ext>
            </a:extLst>
          </p:cNvPr>
          <p:cNvSpPr>
            <a:spLocks noGrp="1"/>
          </p:cNvSpPr>
          <p:nvPr>
            <p:ph idx="1"/>
          </p:nvPr>
        </p:nvSpPr>
        <p:spPr>
          <a:xfrm>
            <a:off x="838200" y="259882"/>
            <a:ext cx="10515600" cy="5917081"/>
          </a:xfrm>
        </p:spPr>
        <p:txBody>
          <a:bodyPr/>
          <a:lstStyle/>
          <a:p>
            <a:r>
              <a:rPr lang="en-IN" b="1" i="0" dirty="0">
                <a:solidFill>
                  <a:srgbClr val="3F3F40"/>
                </a:solidFill>
                <a:effectLst/>
                <a:latin typeface="poppins" panose="00000500000000000000" pitchFamily="2" charset="0"/>
              </a:rPr>
              <a:t>Machine learning</a:t>
            </a:r>
          </a:p>
          <a:p>
            <a:r>
              <a:rPr lang="en-US" b="0" i="0" dirty="0">
                <a:solidFill>
                  <a:srgbClr val="3F3F40"/>
                </a:solidFill>
                <a:effectLst/>
                <a:latin typeface="sofia-pro"/>
              </a:rPr>
              <a:t>ability of machines to automatically learn from data and algorithms</a:t>
            </a:r>
          </a:p>
          <a:p>
            <a:r>
              <a:rPr lang="en-IN" i="0" dirty="0">
                <a:solidFill>
                  <a:srgbClr val="3F3F40"/>
                </a:solidFill>
                <a:effectLst/>
                <a:latin typeface="sofia-pro"/>
              </a:rPr>
              <a:t>Supervised learning</a:t>
            </a:r>
            <a:endParaRPr lang="en-US" dirty="0">
              <a:solidFill>
                <a:srgbClr val="3F3F40"/>
              </a:solidFill>
              <a:latin typeface="sofia-pro"/>
            </a:endParaRPr>
          </a:p>
          <a:p>
            <a:r>
              <a:rPr lang="en-US" dirty="0">
                <a:solidFill>
                  <a:srgbClr val="3F3F40"/>
                </a:solidFill>
                <a:latin typeface="sofia-pro"/>
              </a:rPr>
              <a:t>Un</a:t>
            </a:r>
            <a:r>
              <a:rPr lang="en-IN" i="0" dirty="0">
                <a:solidFill>
                  <a:srgbClr val="3F3F40"/>
                </a:solidFill>
                <a:effectLst/>
                <a:latin typeface="sofia-pro"/>
              </a:rPr>
              <a:t>Supervised learning</a:t>
            </a:r>
            <a:endParaRPr lang="en-US" i="0" dirty="0">
              <a:solidFill>
                <a:srgbClr val="3F3F40"/>
              </a:solidFill>
              <a:effectLst/>
              <a:latin typeface="sofia-pro"/>
            </a:endParaRPr>
          </a:p>
          <a:p>
            <a:r>
              <a:rPr lang="en-IN" i="0" dirty="0">
                <a:solidFill>
                  <a:srgbClr val="3F3F40"/>
                </a:solidFill>
                <a:effectLst/>
                <a:latin typeface="sofia-pro"/>
              </a:rPr>
              <a:t>Reinforcement</a:t>
            </a:r>
            <a:r>
              <a:rPr lang="en-US" dirty="0">
                <a:solidFill>
                  <a:srgbClr val="3F3F40"/>
                </a:solidFill>
                <a:latin typeface="sofia-pro"/>
              </a:rPr>
              <a:t> learning</a:t>
            </a:r>
          </a:p>
          <a:p>
            <a:r>
              <a:rPr lang="en-IN" b="1" i="0" dirty="0">
                <a:solidFill>
                  <a:srgbClr val="3F3F40"/>
                </a:solidFill>
                <a:effectLst/>
                <a:latin typeface="poppins" panose="00000500000000000000" pitchFamily="2" charset="0"/>
              </a:rPr>
              <a:t> Neural networks/deep learning</a:t>
            </a:r>
          </a:p>
          <a:p>
            <a:r>
              <a:rPr lang="en-US" b="0" i="0" dirty="0">
                <a:solidFill>
                  <a:srgbClr val="3F3F40"/>
                </a:solidFill>
                <a:effectLst/>
                <a:latin typeface="sofia-pro"/>
              </a:rPr>
              <a:t>consisting of an input layer, one or more hidden layers, and an output layer.</a:t>
            </a:r>
          </a:p>
          <a:p>
            <a:r>
              <a:rPr lang="en-IN" b="1" i="0" dirty="0">
                <a:solidFill>
                  <a:srgbClr val="3F3F40"/>
                </a:solidFill>
                <a:effectLst/>
                <a:latin typeface="poppins" panose="00000500000000000000" pitchFamily="2" charset="0"/>
              </a:rPr>
              <a:t>Natural language processing</a:t>
            </a:r>
          </a:p>
          <a:p>
            <a:r>
              <a:rPr lang="en-US" b="0" i="0" dirty="0">
                <a:solidFill>
                  <a:srgbClr val="3F3F40"/>
                </a:solidFill>
                <a:effectLst/>
                <a:latin typeface="sofia-pro"/>
              </a:rPr>
              <a:t>allows computers to understand both text and spoken words like humans can</a:t>
            </a:r>
            <a:endParaRPr lang="en-US" dirty="0">
              <a:solidFill>
                <a:srgbClr val="3F3F40"/>
              </a:solidFill>
              <a:latin typeface="sofia-pro"/>
            </a:endParaRPr>
          </a:p>
          <a:p>
            <a:r>
              <a:rPr lang="en-IN" b="1" i="0" dirty="0">
                <a:solidFill>
                  <a:srgbClr val="3F3F40"/>
                </a:solidFill>
                <a:effectLst/>
                <a:latin typeface="sofia-pro"/>
              </a:rPr>
              <a:t>Virtual chatbots, Spam detection, Sentiment analysis</a:t>
            </a:r>
            <a:endParaRPr lang="en-IN" dirty="0"/>
          </a:p>
        </p:txBody>
      </p:sp>
    </p:spTree>
    <p:extLst>
      <p:ext uri="{BB962C8B-B14F-4D97-AF65-F5344CB8AC3E}">
        <p14:creationId xmlns:p14="http://schemas.microsoft.com/office/powerpoint/2010/main" val="2512457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1BDFB-8D74-B470-1C9B-6DB8D8471251}"/>
              </a:ext>
            </a:extLst>
          </p:cNvPr>
          <p:cNvSpPr>
            <a:spLocks noGrp="1"/>
          </p:cNvSpPr>
          <p:nvPr>
            <p:ph type="title"/>
          </p:nvPr>
        </p:nvSpPr>
        <p:spPr/>
        <p:txBody>
          <a:bodyPr/>
          <a:lstStyle/>
          <a:p>
            <a:r>
              <a:rPr lang="en-IN" dirty="0"/>
              <a:t>AI Techniques</a:t>
            </a:r>
          </a:p>
        </p:txBody>
      </p:sp>
      <p:sp>
        <p:nvSpPr>
          <p:cNvPr id="3" name="Content Placeholder 2">
            <a:extLst>
              <a:ext uri="{FF2B5EF4-FFF2-40B4-BE49-F238E27FC236}">
                <a16:creationId xmlns:a16="http://schemas.microsoft.com/office/drawing/2014/main" id="{7542E82B-5811-E7DE-A137-36D57FEADC39}"/>
              </a:ext>
            </a:extLst>
          </p:cNvPr>
          <p:cNvSpPr>
            <a:spLocks noGrp="1"/>
          </p:cNvSpPr>
          <p:nvPr>
            <p:ph idx="1"/>
          </p:nvPr>
        </p:nvSpPr>
        <p:spPr/>
        <p:txBody>
          <a:bodyPr/>
          <a:lstStyle/>
          <a:p>
            <a:pPr marL="0" indent="0">
              <a:buNone/>
            </a:pPr>
            <a:endParaRPr lang="en-IN" dirty="0"/>
          </a:p>
        </p:txBody>
      </p:sp>
      <p:pic>
        <p:nvPicPr>
          <p:cNvPr id="1026" name="Picture 2" descr="Top 4 Techniques of Artificial Intelligence">
            <a:extLst>
              <a:ext uri="{FF2B5EF4-FFF2-40B4-BE49-F238E27FC236}">
                <a16:creationId xmlns:a16="http://schemas.microsoft.com/office/drawing/2014/main" id="{D8A3267B-2E9D-6A13-6CE9-6B41E41BBB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2563" y="1862138"/>
            <a:ext cx="9286875" cy="3133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8270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2642F-1876-4A27-1E69-90B0B637E0EB}"/>
              </a:ext>
            </a:extLst>
          </p:cNvPr>
          <p:cNvSpPr>
            <a:spLocks noGrp="1"/>
          </p:cNvSpPr>
          <p:nvPr>
            <p:ph type="title"/>
          </p:nvPr>
        </p:nvSpPr>
        <p:spPr/>
        <p:txBody>
          <a:bodyPr/>
          <a:lstStyle/>
          <a:p>
            <a:r>
              <a:rPr lang="en-IN" dirty="0"/>
              <a:t>AI History </a:t>
            </a:r>
          </a:p>
        </p:txBody>
      </p:sp>
      <p:sp>
        <p:nvSpPr>
          <p:cNvPr id="3" name="Content Placeholder 2">
            <a:extLst>
              <a:ext uri="{FF2B5EF4-FFF2-40B4-BE49-F238E27FC236}">
                <a16:creationId xmlns:a16="http://schemas.microsoft.com/office/drawing/2014/main" id="{1BB15420-FEBA-F12F-776F-22E1AF41A917}"/>
              </a:ext>
            </a:extLst>
          </p:cNvPr>
          <p:cNvSpPr>
            <a:spLocks noGrp="1"/>
          </p:cNvSpPr>
          <p:nvPr>
            <p:ph idx="1"/>
          </p:nvPr>
        </p:nvSpPr>
        <p:spPr/>
        <p:txBody>
          <a:bodyPr>
            <a:normAutofit fontScale="77500" lnSpcReduction="20000"/>
          </a:bodyPr>
          <a:lstStyle/>
          <a:p>
            <a:pPr>
              <a:buFont typeface="+mj-lt"/>
              <a:buAutoNum type="arabicPeriod"/>
            </a:pPr>
            <a:r>
              <a:rPr lang="en-US" dirty="0"/>
              <a:t>1950- Allan Turing –Turing test( </a:t>
            </a:r>
            <a:r>
              <a:rPr lang="en-US" b="0" dirty="0">
                <a:effectLst/>
                <a:latin typeface="arial" panose="020B0604020202020204" pitchFamily="34" charset="0"/>
              </a:rPr>
              <a:t>a test of intelligence of computer,  a human should not be unable to distinguish between a  machine and human. </a:t>
            </a:r>
            <a:r>
              <a:rPr lang="en-US" b="0" dirty="0" err="1">
                <a:effectLst/>
                <a:latin typeface="arial" panose="020B0604020202020204" pitchFamily="34" charset="0"/>
              </a:rPr>
              <a:t>Eg</a:t>
            </a:r>
            <a:r>
              <a:rPr lang="en-US" b="0" dirty="0">
                <a:effectLst/>
                <a:latin typeface="arial" panose="020B0604020202020204" pitchFamily="34" charset="0"/>
              </a:rPr>
              <a:t>: chatbots </a:t>
            </a:r>
          </a:p>
          <a:p>
            <a:pPr>
              <a:buFont typeface="+mj-lt"/>
              <a:buAutoNum type="arabicPeriod"/>
            </a:pPr>
            <a:r>
              <a:rPr lang="en-US" b="0" i="0" dirty="0">
                <a:solidFill>
                  <a:srgbClr val="212529"/>
                </a:solidFill>
                <a:effectLst/>
                <a:latin typeface="Open Sans" panose="020B0606030504020204" pitchFamily="34" charset="0"/>
              </a:rPr>
              <a:t>1951, Isaac Asimov proposed the Three Laws of Robotics.</a:t>
            </a:r>
            <a:endParaRPr lang="en-US" i="0" dirty="0">
              <a:solidFill>
                <a:srgbClr val="212529"/>
              </a:solidFill>
              <a:latin typeface="arial" panose="020B0604020202020204" pitchFamily="34" charset="0"/>
            </a:endParaRPr>
          </a:p>
          <a:p>
            <a:pPr>
              <a:buFont typeface="+mj-lt"/>
              <a:buAutoNum type="arabicPeriod"/>
            </a:pPr>
            <a:r>
              <a:rPr lang="en-US" b="0" i="0" dirty="0">
                <a:solidFill>
                  <a:srgbClr val="212529"/>
                </a:solidFill>
                <a:effectLst/>
                <a:latin typeface="Open Sans" panose="020B0606030504020204" pitchFamily="34" charset="0"/>
              </a:rPr>
              <a:t>1955, the first AI-based software was created</a:t>
            </a:r>
            <a:endParaRPr lang="en-US" b="0" dirty="0">
              <a:solidFill>
                <a:srgbClr val="212529"/>
              </a:solidFill>
              <a:effectLst/>
              <a:latin typeface="arial" panose="020B0604020202020204" pitchFamily="34" charset="0"/>
            </a:endParaRPr>
          </a:p>
          <a:p>
            <a:pPr>
              <a:buFont typeface="+mj-lt"/>
              <a:buAutoNum type="arabicPeriod"/>
            </a:pPr>
            <a:r>
              <a:rPr lang="en-US" b="0" i="0" dirty="0">
                <a:solidFill>
                  <a:srgbClr val="212529"/>
                </a:solidFill>
                <a:effectLst/>
                <a:latin typeface="Open Sans" panose="020B0606030504020204" pitchFamily="34" charset="0"/>
              </a:rPr>
              <a:t>In 1959, the first self-learning video game</a:t>
            </a:r>
            <a:endParaRPr lang="en-US" i="0" dirty="0">
              <a:solidFill>
                <a:srgbClr val="212529"/>
              </a:solidFill>
              <a:latin typeface="arial" panose="020B0604020202020204" pitchFamily="34" charset="0"/>
            </a:endParaRPr>
          </a:p>
          <a:p>
            <a:pPr>
              <a:buFont typeface="+mj-lt"/>
              <a:buAutoNum type="arabicPeriod"/>
            </a:pPr>
            <a:r>
              <a:rPr lang="en-IN" b="0" i="0" dirty="0">
                <a:solidFill>
                  <a:srgbClr val="212529"/>
                </a:solidFill>
                <a:effectLst/>
                <a:latin typeface="Open Sans" panose="020B0606030504020204" pitchFamily="34" charset="0"/>
              </a:rPr>
              <a:t>1964</a:t>
            </a:r>
            <a:r>
              <a:rPr lang="en-US" b="0" dirty="0">
                <a:solidFill>
                  <a:srgbClr val="212529"/>
                </a:solidFill>
                <a:effectLst/>
                <a:latin typeface="arial" panose="020B0604020202020204" pitchFamily="34" charset="0"/>
              </a:rPr>
              <a:t> </a:t>
            </a:r>
            <a:r>
              <a:rPr lang="en-US" b="0" i="0" dirty="0">
                <a:solidFill>
                  <a:srgbClr val="212529"/>
                </a:solidFill>
                <a:effectLst/>
                <a:latin typeface="Open Sans" panose="020B0606030504020204" pitchFamily="34" charset="0"/>
              </a:rPr>
              <a:t>The first robot is installed on the GM assembly line</a:t>
            </a:r>
            <a:endParaRPr lang="en-US" b="0" dirty="0">
              <a:solidFill>
                <a:srgbClr val="212529"/>
              </a:solidFill>
              <a:effectLst/>
              <a:latin typeface="arial" panose="020B0604020202020204" pitchFamily="34" charset="0"/>
            </a:endParaRPr>
          </a:p>
          <a:p>
            <a:pPr>
              <a:buFont typeface="+mj-lt"/>
              <a:buAutoNum type="arabicPeriod"/>
            </a:pPr>
            <a:r>
              <a:rPr lang="en-IN" b="0" i="0" dirty="0">
                <a:solidFill>
                  <a:srgbClr val="212529"/>
                </a:solidFill>
                <a:effectLst/>
                <a:latin typeface="Open Sans" panose="020B0606030504020204" pitchFamily="34" charset="0"/>
              </a:rPr>
              <a:t>1974 the first chatbot Eliza </a:t>
            </a:r>
          </a:p>
          <a:p>
            <a:pPr>
              <a:buFont typeface="+mj-lt"/>
              <a:buAutoNum type="arabicPeriod"/>
            </a:pPr>
            <a:r>
              <a:rPr lang="en-US" b="0" i="0" dirty="0">
                <a:solidFill>
                  <a:srgbClr val="212529"/>
                </a:solidFill>
                <a:effectLst/>
                <a:latin typeface="Open Sans" panose="020B0606030504020204" pitchFamily="34" charset="0"/>
              </a:rPr>
              <a:t>1997, IBM’s Deep Blue chess program defeated Garry Kasparov</a:t>
            </a:r>
          </a:p>
          <a:p>
            <a:pPr>
              <a:buFont typeface="+mj-lt"/>
              <a:buAutoNum type="arabicPeriod"/>
            </a:pPr>
            <a:r>
              <a:rPr lang="en-US" b="0" dirty="0">
                <a:effectLst/>
                <a:latin typeface="arial" panose="020B0604020202020204" pitchFamily="34" charset="0"/>
              </a:rPr>
              <a:t>2004 </a:t>
            </a:r>
            <a:r>
              <a:rPr lang="en-IN" b="0" i="0" dirty="0">
                <a:solidFill>
                  <a:srgbClr val="212529"/>
                </a:solidFill>
                <a:effectLst/>
                <a:latin typeface="Open Sans" panose="020B0606030504020204" pitchFamily="34" charset="0"/>
              </a:rPr>
              <a:t>first emotional AI in 2004</a:t>
            </a:r>
          </a:p>
          <a:p>
            <a:pPr>
              <a:buFont typeface="+mj-lt"/>
              <a:buAutoNum type="arabicPeriod"/>
            </a:pPr>
            <a:r>
              <a:rPr lang="en-IN" b="0" i="0" dirty="0">
                <a:solidFill>
                  <a:srgbClr val="212529"/>
                </a:solidFill>
                <a:effectLst/>
                <a:latin typeface="Open Sans" panose="020B0606030504020204" pitchFamily="34" charset="0"/>
              </a:rPr>
              <a:t>2010 </a:t>
            </a:r>
            <a:r>
              <a:rPr lang="en-US" b="0" i="0" dirty="0">
                <a:solidFill>
                  <a:srgbClr val="212529"/>
                </a:solidFill>
                <a:effectLst/>
                <a:latin typeface="Open Sans" panose="020B0606030504020204" pitchFamily="34" charset="0"/>
              </a:rPr>
              <a:t>Google begins developing a self-driving automobile. IBM Watson defeats the champions of Jeopardy that year. Siri, Google Now, and Cortana have gained popularity.</a:t>
            </a:r>
            <a:br>
              <a:rPr lang="en-US" dirty="0">
                <a:effectLst/>
              </a:rPr>
            </a:br>
            <a:endParaRPr lang="en-IN" dirty="0"/>
          </a:p>
        </p:txBody>
      </p:sp>
    </p:spTree>
    <p:extLst>
      <p:ext uri="{BB962C8B-B14F-4D97-AF65-F5344CB8AC3E}">
        <p14:creationId xmlns:p14="http://schemas.microsoft.com/office/powerpoint/2010/main" val="17169770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A9BD8-B055-1276-DAA9-F6D1F60DC64E}"/>
              </a:ext>
            </a:extLst>
          </p:cNvPr>
          <p:cNvSpPr>
            <a:spLocks noGrp="1"/>
          </p:cNvSpPr>
          <p:nvPr>
            <p:ph type="title"/>
          </p:nvPr>
        </p:nvSpPr>
        <p:spPr/>
        <p:txBody>
          <a:bodyPr/>
          <a:lstStyle/>
          <a:p>
            <a:r>
              <a:rPr lang="en-IN" dirty="0"/>
              <a:t>AI Problems</a:t>
            </a:r>
          </a:p>
        </p:txBody>
      </p:sp>
      <p:sp>
        <p:nvSpPr>
          <p:cNvPr id="3" name="Content Placeholder 2">
            <a:extLst>
              <a:ext uri="{FF2B5EF4-FFF2-40B4-BE49-F238E27FC236}">
                <a16:creationId xmlns:a16="http://schemas.microsoft.com/office/drawing/2014/main" id="{2814CAB4-16FB-D0FA-5253-547B994B9967}"/>
              </a:ext>
            </a:extLst>
          </p:cNvPr>
          <p:cNvSpPr>
            <a:spLocks noGrp="1"/>
          </p:cNvSpPr>
          <p:nvPr>
            <p:ph idx="1"/>
          </p:nvPr>
        </p:nvSpPr>
        <p:spPr/>
        <p:txBody>
          <a:bodyPr>
            <a:normAutofit fontScale="85000" lnSpcReduction="20000"/>
          </a:bodyPr>
          <a:lstStyle/>
          <a:p>
            <a:pPr algn="just"/>
            <a:r>
              <a:rPr lang="en-US" dirty="0"/>
              <a:t>Safety: </a:t>
            </a:r>
            <a:r>
              <a:rPr lang="en-US" b="0" i="0" dirty="0">
                <a:solidFill>
                  <a:srgbClr val="000000"/>
                </a:solidFill>
                <a:effectLst/>
                <a:latin typeface="Nunito" pitchFamily="2" charset="0"/>
              </a:rPr>
              <a:t>The self-improving AI systems can become so mighty than humans that could be very difficult to stop from achieving their goals, which may lead to unintended consequences.</a:t>
            </a:r>
          </a:p>
          <a:p>
            <a:pPr algn="just"/>
            <a:r>
              <a:rPr lang="en-IN" b="1" i="0" dirty="0">
                <a:solidFill>
                  <a:srgbClr val="303133"/>
                </a:solidFill>
                <a:effectLst/>
                <a:latin typeface="-apple-system"/>
              </a:rPr>
              <a:t> Data Privacy and Security: </a:t>
            </a:r>
            <a:r>
              <a:rPr lang="en-US" b="0" i="0" dirty="0">
                <a:solidFill>
                  <a:srgbClr val="000000"/>
                </a:solidFill>
                <a:effectLst/>
                <a:latin typeface="Nunito" pitchFamily="2" charset="0"/>
              </a:rPr>
              <a:t>An AI program that recognizes speech and understands natural language is theoretically capable of understanding each conversation on e-mails and telephones.</a:t>
            </a:r>
          </a:p>
          <a:p>
            <a:r>
              <a:rPr lang="en-IN" b="1" i="0" dirty="0">
                <a:solidFill>
                  <a:srgbClr val="303133"/>
                </a:solidFill>
                <a:effectLst/>
                <a:latin typeface="-apple-system"/>
              </a:rPr>
              <a:t>Human-level</a:t>
            </a:r>
          </a:p>
          <a:p>
            <a:r>
              <a:rPr lang="en-IN" b="1" i="0" dirty="0">
                <a:solidFill>
                  <a:srgbClr val="303133"/>
                </a:solidFill>
                <a:effectLst/>
                <a:latin typeface="-apple-system"/>
              </a:rPr>
              <a:t>Trust Deficit</a:t>
            </a:r>
          </a:p>
          <a:p>
            <a:r>
              <a:rPr lang="en-IN" b="1" i="0" dirty="0">
                <a:solidFill>
                  <a:srgbClr val="303133"/>
                </a:solidFill>
                <a:effectLst/>
                <a:latin typeface="-apple-system"/>
              </a:rPr>
              <a:t>Computing Power</a:t>
            </a:r>
          </a:p>
          <a:p>
            <a:r>
              <a:rPr lang="en-US" dirty="0"/>
              <a:t>Insufficient Data (sufficient amount of data is needed to train the model)</a:t>
            </a:r>
          </a:p>
          <a:p>
            <a:r>
              <a:rPr lang="en-US" dirty="0"/>
              <a:t>Job Loss Concerns</a:t>
            </a:r>
          </a:p>
          <a:p>
            <a:pPr algn="l"/>
            <a:r>
              <a:rPr lang="en-US" b="0" i="0" dirty="0">
                <a:solidFill>
                  <a:srgbClr val="000000"/>
                </a:solidFill>
                <a:effectLst/>
                <a:latin typeface="Heebo" panose="020B0604020202020204" pitchFamily="2" charset="-79"/>
                <a:cs typeface="Heebo" panose="020B0604020202020204" pitchFamily="2" charset="-79"/>
              </a:rPr>
              <a:t>Threat to Human Dignity: </a:t>
            </a:r>
            <a:r>
              <a:rPr lang="en-US" b="0" i="0" dirty="0">
                <a:solidFill>
                  <a:srgbClr val="000000"/>
                </a:solidFill>
                <a:effectLst/>
                <a:latin typeface="Nunito" pitchFamily="2" charset="0"/>
              </a:rPr>
              <a:t>nursing, surgeon, judge, police officer, etc.</a:t>
            </a:r>
            <a:endParaRPr lang="en-US" b="0" i="0" dirty="0">
              <a:solidFill>
                <a:srgbClr val="000000"/>
              </a:solidFill>
              <a:effectLst/>
              <a:latin typeface="Heebo" panose="020B0604020202020204" pitchFamily="2" charset="-79"/>
              <a:cs typeface="Heebo" panose="020B0604020202020204" pitchFamily="2" charset="-79"/>
            </a:endParaRPr>
          </a:p>
          <a:p>
            <a:pPr marL="0" indent="0" algn="just">
              <a:buNone/>
            </a:pPr>
            <a:endParaRPr lang="en-US" b="0" i="0" dirty="0">
              <a:solidFill>
                <a:srgbClr val="000000"/>
              </a:solidFill>
              <a:effectLst/>
              <a:latin typeface="Nunito" panose="020B0604020202020204" pitchFamily="2" charset="0"/>
            </a:endParaRPr>
          </a:p>
          <a:p>
            <a:endParaRPr lang="en-IN" dirty="0"/>
          </a:p>
        </p:txBody>
      </p:sp>
    </p:spTree>
    <p:extLst>
      <p:ext uri="{BB962C8B-B14F-4D97-AF65-F5344CB8AC3E}">
        <p14:creationId xmlns:p14="http://schemas.microsoft.com/office/powerpoint/2010/main" val="4008759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AB99E-1B92-14F7-44B0-32478F1D9BB7}"/>
              </a:ext>
            </a:extLst>
          </p:cNvPr>
          <p:cNvSpPr>
            <a:spLocks noGrp="1"/>
          </p:cNvSpPr>
          <p:nvPr>
            <p:ph type="title"/>
          </p:nvPr>
        </p:nvSpPr>
        <p:spPr/>
        <p:txBody>
          <a:bodyPr>
            <a:normAutofit/>
          </a:bodyPr>
          <a:lstStyle/>
          <a:p>
            <a:r>
              <a:rPr lang="en-US" sz="4000" dirty="0">
                <a:solidFill>
                  <a:srgbClr val="1A1A1A"/>
                </a:solidFill>
                <a:latin typeface="Georgia" panose="02040502050405020303" pitchFamily="18" charset="0"/>
                <a:ea typeface="+mn-ea"/>
                <a:cs typeface="+mn-cs"/>
              </a:rPr>
              <a:t>Definition</a:t>
            </a:r>
            <a:endParaRPr lang="en-IN" sz="4000" dirty="0">
              <a:solidFill>
                <a:srgbClr val="1A1A1A"/>
              </a:solidFill>
              <a:latin typeface="Georgia" panose="02040502050405020303" pitchFamily="18" charset="0"/>
              <a:ea typeface="+mn-ea"/>
              <a:cs typeface="+mn-cs"/>
            </a:endParaRPr>
          </a:p>
        </p:txBody>
      </p:sp>
      <p:sp>
        <p:nvSpPr>
          <p:cNvPr id="3" name="Content Placeholder 2">
            <a:extLst>
              <a:ext uri="{FF2B5EF4-FFF2-40B4-BE49-F238E27FC236}">
                <a16:creationId xmlns:a16="http://schemas.microsoft.com/office/drawing/2014/main" id="{7ABCE2B3-7609-9816-1583-6027D8534407}"/>
              </a:ext>
            </a:extLst>
          </p:cNvPr>
          <p:cNvSpPr>
            <a:spLocks noGrp="1"/>
          </p:cNvSpPr>
          <p:nvPr>
            <p:ph idx="1"/>
          </p:nvPr>
        </p:nvSpPr>
        <p:spPr/>
        <p:txBody>
          <a:bodyPr/>
          <a:lstStyle/>
          <a:p>
            <a:r>
              <a:rPr lang="en-US" dirty="0">
                <a:solidFill>
                  <a:srgbClr val="1A1A1A"/>
                </a:solidFill>
                <a:latin typeface="Georgia" panose="02040502050405020303" pitchFamily="18" charset="0"/>
              </a:rPr>
              <a:t>Artificial intelligence is the simulation of human intelligence processes by machines.</a:t>
            </a:r>
          </a:p>
          <a:p>
            <a:pPr marL="0" indent="0">
              <a:buNone/>
            </a:pPr>
            <a:endParaRPr lang="en-US" dirty="0">
              <a:solidFill>
                <a:srgbClr val="1A1A1A"/>
              </a:solidFill>
              <a:latin typeface="Georgia" panose="02040502050405020303" pitchFamily="18" charset="0"/>
            </a:endParaRPr>
          </a:p>
          <a:p>
            <a:r>
              <a:rPr lang="en-US" dirty="0">
                <a:solidFill>
                  <a:srgbClr val="1A1A1A"/>
                </a:solidFill>
                <a:latin typeface="Georgia" panose="02040502050405020303" pitchFamily="18" charset="0"/>
              </a:rPr>
              <a:t>What is AI</a:t>
            </a:r>
          </a:p>
          <a:p>
            <a:pPr marL="0" indent="0">
              <a:buNone/>
            </a:pPr>
            <a:r>
              <a:rPr lang="en-US" b="0" i="0" dirty="0">
                <a:solidFill>
                  <a:srgbClr val="1A1A1A"/>
                </a:solidFill>
                <a:effectLst/>
                <a:latin typeface="Georgia" panose="02040502050405020303" pitchFamily="18" charset="0"/>
              </a:rPr>
              <a:t>	(AI) is the ability of a </a:t>
            </a:r>
            <a:r>
              <a:rPr lang="en-US" b="0" i="0" u="sng" dirty="0">
                <a:effectLst/>
                <a:latin typeface="Georgia" panose="02040502050405020303" pitchFamily="18" charset="0"/>
                <a:hlinkClick r:id="rId2"/>
              </a:rPr>
              <a:t>computer</a:t>
            </a:r>
            <a:r>
              <a:rPr lang="en-US" b="0" i="0" dirty="0">
                <a:solidFill>
                  <a:srgbClr val="1A1A1A"/>
                </a:solidFill>
                <a:effectLst/>
                <a:latin typeface="Georgia" panose="02040502050405020303" pitchFamily="18" charset="0"/>
              </a:rPr>
              <a:t> or a </a:t>
            </a:r>
            <a:r>
              <a:rPr lang="en-US" b="0" i="0" u="sng" dirty="0">
                <a:effectLst/>
                <a:latin typeface="Georgia" panose="02040502050405020303" pitchFamily="18" charset="0"/>
                <a:hlinkClick r:id="rId3"/>
              </a:rPr>
              <a:t>robot</a:t>
            </a:r>
            <a:r>
              <a:rPr lang="en-US" b="0" i="0" dirty="0">
                <a:solidFill>
                  <a:srgbClr val="1A1A1A"/>
                </a:solidFill>
                <a:effectLst/>
                <a:latin typeface="Georgia" panose="02040502050405020303" pitchFamily="18" charset="0"/>
              </a:rPr>
              <a:t> controlled by a computer to do tasks that are usually done by humans</a:t>
            </a:r>
            <a:endParaRPr lang="en-US" b="0" i="0" dirty="0">
              <a:solidFill>
                <a:srgbClr val="4D5156"/>
              </a:solidFill>
              <a:effectLst/>
              <a:latin typeface="Google Sans"/>
            </a:endParaRPr>
          </a:p>
          <a:p>
            <a:endParaRPr lang="en-IN" dirty="0"/>
          </a:p>
        </p:txBody>
      </p:sp>
    </p:spTree>
    <p:extLst>
      <p:ext uri="{BB962C8B-B14F-4D97-AF65-F5344CB8AC3E}">
        <p14:creationId xmlns:p14="http://schemas.microsoft.com/office/powerpoint/2010/main" val="29429067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8281E-5DED-8E15-2884-A7C106C34B3F}"/>
              </a:ext>
            </a:extLst>
          </p:cNvPr>
          <p:cNvSpPr>
            <a:spLocks noGrp="1"/>
          </p:cNvSpPr>
          <p:nvPr>
            <p:ph type="title"/>
          </p:nvPr>
        </p:nvSpPr>
        <p:spPr/>
        <p:txBody>
          <a:bodyPr/>
          <a:lstStyle/>
          <a:p>
            <a:r>
              <a:rPr lang="en-IN" dirty="0"/>
              <a:t>Production System</a:t>
            </a:r>
          </a:p>
        </p:txBody>
      </p:sp>
      <p:sp>
        <p:nvSpPr>
          <p:cNvPr id="3" name="Content Placeholder 2">
            <a:extLst>
              <a:ext uri="{FF2B5EF4-FFF2-40B4-BE49-F238E27FC236}">
                <a16:creationId xmlns:a16="http://schemas.microsoft.com/office/drawing/2014/main" id="{94519C1E-D859-8D25-AAA3-C95FDB84707F}"/>
              </a:ext>
            </a:extLst>
          </p:cNvPr>
          <p:cNvSpPr>
            <a:spLocks noGrp="1"/>
          </p:cNvSpPr>
          <p:nvPr>
            <p:ph idx="1"/>
          </p:nvPr>
        </p:nvSpPr>
        <p:spPr/>
        <p:txBody>
          <a:bodyPr/>
          <a:lstStyle/>
          <a:p>
            <a:r>
              <a:rPr lang="en-US" b="0" i="0" dirty="0">
                <a:solidFill>
                  <a:srgbClr val="202124"/>
                </a:solidFill>
                <a:effectLst/>
                <a:latin typeface="Google Sans"/>
              </a:rPr>
              <a:t>Production systems are </a:t>
            </a:r>
            <a:r>
              <a:rPr lang="en-US" b="0" i="0" dirty="0">
                <a:solidFill>
                  <a:srgbClr val="040C28"/>
                </a:solidFill>
                <a:effectLst/>
                <a:latin typeface="Google Sans"/>
              </a:rPr>
              <a:t>computer </a:t>
            </a:r>
            <a:r>
              <a:rPr lang="en-US" b="0" i="0" dirty="0" err="1">
                <a:solidFill>
                  <a:srgbClr val="040C28"/>
                </a:solidFill>
                <a:effectLst/>
                <a:latin typeface="Google Sans"/>
              </a:rPr>
              <a:t>programmes</a:t>
            </a:r>
            <a:r>
              <a:rPr lang="en-US" b="0" i="0" dirty="0">
                <a:solidFill>
                  <a:srgbClr val="040C28"/>
                </a:solidFill>
                <a:effectLst/>
                <a:latin typeface="Google Sans"/>
              </a:rPr>
              <a:t>, </a:t>
            </a:r>
            <a:r>
              <a:rPr lang="en-US" b="0" i="0" dirty="0">
                <a:solidFill>
                  <a:srgbClr val="202124"/>
                </a:solidFill>
                <a:effectLst/>
                <a:latin typeface="Google Sans"/>
              </a:rPr>
              <a:t> It consists of a set of rules  as the system reacts to external conditions.</a:t>
            </a:r>
          </a:p>
          <a:p>
            <a:r>
              <a:rPr lang="en-US" dirty="0">
                <a:solidFill>
                  <a:srgbClr val="202124"/>
                </a:solidFill>
                <a:latin typeface="Google Sans"/>
              </a:rPr>
              <a:t>Condition --------</a:t>
            </a:r>
            <a:r>
              <a:rPr lang="en-US" dirty="0">
                <a:solidFill>
                  <a:srgbClr val="202124"/>
                </a:solidFill>
                <a:latin typeface="Google Sans"/>
                <a:sym typeface="Wingdings" panose="05000000000000000000" pitchFamily="2" charset="2"/>
              </a:rPr>
              <a:t> Action</a:t>
            </a:r>
          </a:p>
          <a:p>
            <a:r>
              <a:rPr lang="en-US" b="1" i="0" dirty="0">
                <a:solidFill>
                  <a:srgbClr val="212529"/>
                </a:solidFill>
                <a:effectLst/>
                <a:latin typeface="Open Sans" panose="020B0606030504020204" pitchFamily="34" charset="0"/>
              </a:rPr>
              <a:t>Components of a Production System in AI</a:t>
            </a:r>
          </a:p>
          <a:p>
            <a:br>
              <a:rPr lang="en-US" dirty="0"/>
            </a:br>
            <a:endParaRPr lang="en-IN" dirty="0"/>
          </a:p>
        </p:txBody>
      </p:sp>
      <p:pic>
        <p:nvPicPr>
          <p:cNvPr id="1026" name="Picture 2" descr="Components of production system">
            <a:extLst>
              <a:ext uri="{FF2B5EF4-FFF2-40B4-BE49-F238E27FC236}">
                <a16:creationId xmlns:a16="http://schemas.microsoft.com/office/drawing/2014/main" id="{BA6858F8-2753-6447-C738-355B2B3303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6240" y="3850005"/>
            <a:ext cx="7620000"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88666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90D81A-222D-7703-42B7-229704D59970}"/>
              </a:ext>
            </a:extLst>
          </p:cNvPr>
          <p:cNvSpPr>
            <a:spLocks noGrp="1"/>
          </p:cNvSpPr>
          <p:nvPr>
            <p:ph idx="1"/>
          </p:nvPr>
        </p:nvSpPr>
        <p:spPr>
          <a:xfrm>
            <a:off x="838200" y="101600"/>
            <a:ext cx="10515600" cy="6075363"/>
          </a:xfrm>
        </p:spPr>
        <p:txBody>
          <a:bodyPr>
            <a:normAutofit/>
          </a:bodyPr>
          <a:lstStyle/>
          <a:p>
            <a:r>
              <a:rPr lang="en-IN" b="1" i="0" dirty="0">
                <a:solidFill>
                  <a:srgbClr val="212529"/>
                </a:solidFill>
                <a:effectLst/>
                <a:latin typeface="Open Sans" panose="020B0606030504020204" pitchFamily="34" charset="0"/>
              </a:rPr>
              <a:t>Global Database</a:t>
            </a:r>
            <a:endParaRPr lang="en-IN" b="0" i="0" dirty="0">
              <a:solidFill>
                <a:srgbClr val="212529"/>
              </a:solidFill>
              <a:effectLst/>
              <a:latin typeface="Open Sans" panose="020B0606030504020204" pitchFamily="34" charset="0"/>
            </a:endParaRPr>
          </a:p>
          <a:p>
            <a:r>
              <a:rPr lang="en-US" b="0" i="0" dirty="0">
                <a:solidFill>
                  <a:srgbClr val="212529"/>
                </a:solidFill>
                <a:effectLst/>
                <a:latin typeface="Open Sans" panose="020B0606030504020204" pitchFamily="34" charset="0"/>
              </a:rPr>
              <a:t> A database contains all the necessary data and information required for the successful completion of a task.</a:t>
            </a:r>
          </a:p>
          <a:p>
            <a:r>
              <a:rPr lang="en-US" b="0" i="0" dirty="0">
                <a:solidFill>
                  <a:srgbClr val="212529"/>
                </a:solidFill>
                <a:effectLst/>
                <a:latin typeface="Open Sans" panose="020B0606030504020204" pitchFamily="34" charset="0"/>
              </a:rPr>
              <a:t> It can be divided into two parts as </a:t>
            </a:r>
          </a:p>
          <a:p>
            <a:pPr lvl="1"/>
            <a:r>
              <a:rPr lang="en-US" b="0" i="0" dirty="0">
                <a:solidFill>
                  <a:srgbClr val="212529"/>
                </a:solidFill>
                <a:effectLst/>
                <a:latin typeface="Open Sans" panose="020B0606030504020204" pitchFamily="34" charset="0"/>
              </a:rPr>
              <a:t>Permanent (consists of fixed actions) and temporary(part alters according to circumstances).</a:t>
            </a:r>
          </a:p>
          <a:p>
            <a:r>
              <a:rPr lang="en-US" b="1" i="0" dirty="0">
                <a:solidFill>
                  <a:srgbClr val="303133"/>
                </a:solidFill>
                <a:effectLst/>
                <a:latin typeface="proxima_novaregular"/>
              </a:rPr>
              <a:t>Production Rules : </a:t>
            </a:r>
            <a:r>
              <a:rPr lang="en-US" b="0" i="0" dirty="0">
                <a:solidFill>
                  <a:srgbClr val="303133"/>
                </a:solidFill>
                <a:effectLst/>
                <a:latin typeface="proxima_novaregular"/>
              </a:rPr>
              <a:t>rules operate on the global database. </a:t>
            </a:r>
          </a:p>
          <a:p>
            <a:r>
              <a:rPr lang="en-US" b="0" i="0" dirty="0">
                <a:solidFill>
                  <a:srgbClr val="303133"/>
                </a:solidFill>
                <a:effectLst/>
                <a:latin typeface="proxima_novaregular"/>
              </a:rPr>
              <a:t>Each rule consists of a precondition and postcondition that the global database either meets or not. For example, if a condition is met by the global database, then the production rule is applied successfully.</a:t>
            </a:r>
          </a:p>
          <a:p>
            <a:r>
              <a:rPr lang="en-US" b="1" i="0" dirty="0">
                <a:solidFill>
                  <a:srgbClr val="303133"/>
                </a:solidFill>
                <a:effectLst/>
                <a:latin typeface="proxima_novaregular"/>
              </a:rPr>
              <a:t>Control System:</a:t>
            </a:r>
            <a:r>
              <a:rPr lang="en-US" b="0" i="0" dirty="0">
                <a:solidFill>
                  <a:srgbClr val="303133"/>
                </a:solidFill>
                <a:effectLst/>
                <a:latin typeface="proxima_novaregular"/>
              </a:rPr>
              <a:t> decides which production rule should be applied. It stops computation when a termination condition is met</a:t>
            </a:r>
            <a:endParaRPr lang="en-IN" dirty="0"/>
          </a:p>
        </p:txBody>
      </p:sp>
    </p:spTree>
    <p:extLst>
      <p:ext uri="{BB962C8B-B14F-4D97-AF65-F5344CB8AC3E}">
        <p14:creationId xmlns:p14="http://schemas.microsoft.com/office/powerpoint/2010/main" val="34482637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71A6F0-F3CD-1039-54F1-F30759821069}"/>
              </a:ext>
            </a:extLst>
          </p:cNvPr>
          <p:cNvSpPr>
            <a:spLocks noGrp="1"/>
          </p:cNvSpPr>
          <p:nvPr>
            <p:ph idx="1"/>
          </p:nvPr>
        </p:nvSpPr>
        <p:spPr>
          <a:xfrm>
            <a:off x="838200" y="105878"/>
            <a:ext cx="10515600" cy="6071085"/>
          </a:xfrm>
        </p:spPr>
        <p:txBody>
          <a:bodyPr/>
          <a:lstStyle/>
          <a:p>
            <a:pPr marL="0" indent="0" algn="l">
              <a:buNone/>
            </a:pPr>
            <a:r>
              <a:rPr lang="en-US" sz="3600" b="1" i="0" dirty="0">
                <a:solidFill>
                  <a:srgbClr val="303133"/>
                </a:solidFill>
                <a:effectLst/>
                <a:latin typeface="-apple-system"/>
              </a:rPr>
              <a:t>What are the Features of a Production System?</a:t>
            </a:r>
          </a:p>
          <a:p>
            <a:pPr algn="l"/>
            <a:r>
              <a:rPr lang="en-US" b="1" i="0" dirty="0">
                <a:solidFill>
                  <a:srgbClr val="000000"/>
                </a:solidFill>
                <a:effectLst/>
                <a:latin typeface="proxima_novaregular"/>
              </a:rPr>
              <a:t>A production system has the following features:</a:t>
            </a:r>
            <a:endParaRPr lang="en-US" b="0" i="0" dirty="0">
              <a:solidFill>
                <a:srgbClr val="000000"/>
              </a:solidFill>
              <a:effectLst/>
              <a:latin typeface="proxima_novaregular"/>
            </a:endParaRPr>
          </a:p>
          <a:p>
            <a:pPr algn="l">
              <a:buFont typeface="+mj-lt"/>
              <a:buAutoNum type="arabicPeriod"/>
            </a:pPr>
            <a:r>
              <a:rPr lang="en-US" b="1" i="0" dirty="0">
                <a:solidFill>
                  <a:srgbClr val="303133"/>
                </a:solidFill>
                <a:effectLst/>
                <a:latin typeface="proxima_novaregular"/>
              </a:rPr>
              <a:t>Simplicity:</a:t>
            </a:r>
            <a:r>
              <a:rPr lang="en-US" b="0" i="0" dirty="0">
                <a:solidFill>
                  <a:srgbClr val="303133"/>
                </a:solidFill>
                <a:effectLst/>
                <a:latin typeface="proxima_novaregular"/>
              </a:rPr>
              <a:t> Due to the use of the IF-THEN structure, each sentence is unique and Simple</a:t>
            </a:r>
          </a:p>
          <a:p>
            <a:pPr algn="l">
              <a:buFont typeface="+mj-lt"/>
              <a:buAutoNum type="arabicPeriod"/>
            </a:pPr>
            <a:r>
              <a:rPr lang="en-US" b="1" i="0" dirty="0">
                <a:solidFill>
                  <a:srgbClr val="303133"/>
                </a:solidFill>
                <a:effectLst/>
                <a:latin typeface="proxima_novaregular"/>
              </a:rPr>
              <a:t>Modularity:</a:t>
            </a:r>
            <a:r>
              <a:rPr lang="en-US" b="0" i="0" dirty="0">
                <a:solidFill>
                  <a:srgbClr val="303133"/>
                </a:solidFill>
                <a:effectLst/>
                <a:latin typeface="proxima_novaregular"/>
              </a:rPr>
              <a:t> The code is in discrete pieces, which makes it easy to add, modify, or delete the information without any side effects.</a:t>
            </a:r>
          </a:p>
          <a:p>
            <a:pPr algn="l">
              <a:buFont typeface="+mj-lt"/>
              <a:buAutoNum type="arabicPeriod"/>
            </a:pPr>
            <a:r>
              <a:rPr lang="en-US" b="1" i="0" dirty="0">
                <a:solidFill>
                  <a:srgbClr val="303133"/>
                </a:solidFill>
                <a:effectLst/>
                <a:latin typeface="proxima_novaregular"/>
              </a:rPr>
              <a:t>Modifiability:</a:t>
            </a:r>
            <a:r>
              <a:rPr lang="en-US" b="0" i="0" dirty="0">
                <a:solidFill>
                  <a:srgbClr val="303133"/>
                </a:solidFill>
                <a:effectLst/>
                <a:latin typeface="proxima_novaregular"/>
              </a:rPr>
              <a:t> Easy to Modify because defined in the skeletal form and then modified to suit an application.</a:t>
            </a:r>
          </a:p>
          <a:p>
            <a:pPr algn="l">
              <a:buFont typeface="+mj-lt"/>
              <a:buAutoNum type="arabicPeriod"/>
            </a:pPr>
            <a:r>
              <a:rPr lang="en-US" b="1" i="0" dirty="0">
                <a:solidFill>
                  <a:srgbClr val="303133"/>
                </a:solidFill>
                <a:effectLst/>
                <a:latin typeface="proxima_novaregular"/>
              </a:rPr>
              <a:t>Knowledge-intensive:</a:t>
            </a:r>
            <a:r>
              <a:rPr lang="en-US" b="0" i="0" dirty="0">
                <a:solidFill>
                  <a:srgbClr val="303133"/>
                </a:solidFill>
                <a:effectLst/>
                <a:latin typeface="proxima_novaregular"/>
              </a:rPr>
              <a:t> As the name suggests, the system only stores knowledge to solve the problem</a:t>
            </a:r>
          </a:p>
          <a:p>
            <a:pPr marL="0" indent="0">
              <a:buNone/>
            </a:pPr>
            <a:endParaRPr lang="en-IN" dirty="0"/>
          </a:p>
        </p:txBody>
      </p:sp>
    </p:spTree>
    <p:extLst>
      <p:ext uri="{BB962C8B-B14F-4D97-AF65-F5344CB8AC3E}">
        <p14:creationId xmlns:p14="http://schemas.microsoft.com/office/powerpoint/2010/main" val="38134295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CB2A1-1CCE-0E72-0C1C-E9A03C048F33}"/>
              </a:ext>
            </a:extLst>
          </p:cNvPr>
          <p:cNvSpPr>
            <a:spLocks noGrp="1"/>
          </p:cNvSpPr>
          <p:nvPr>
            <p:ph type="title"/>
          </p:nvPr>
        </p:nvSpPr>
        <p:spPr/>
        <p:txBody>
          <a:bodyPr/>
          <a:lstStyle/>
          <a:p>
            <a:r>
              <a:rPr lang="en-US" dirty="0"/>
              <a:t>Problem Characteristics</a:t>
            </a:r>
            <a:endParaRPr lang="en-IN" dirty="0"/>
          </a:p>
        </p:txBody>
      </p:sp>
      <p:sp>
        <p:nvSpPr>
          <p:cNvPr id="3" name="Content Placeholder 2">
            <a:extLst>
              <a:ext uri="{FF2B5EF4-FFF2-40B4-BE49-F238E27FC236}">
                <a16:creationId xmlns:a16="http://schemas.microsoft.com/office/drawing/2014/main" id="{D794C9B7-01A6-5AC2-152D-0223E0DA3D04}"/>
              </a:ext>
            </a:extLst>
          </p:cNvPr>
          <p:cNvSpPr>
            <a:spLocks noGrp="1"/>
          </p:cNvSpPr>
          <p:nvPr>
            <p:ph idx="1"/>
          </p:nvPr>
        </p:nvSpPr>
        <p:spPr/>
        <p:txBody>
          <a:bodyPr>
            <a:normAutofit fontScale="85000" lnSpcReduction="20000"/>
          </a:bodyPr>
          <a:lstStyle/>
          <a:p>
            <a:r>
              <a:rPr lang="en-US" b="0" i="0" dirty="0">
                <a:solidFill>
                  <a:srgbClr val="3A3A3A"/>
                </a:solidFill>
                <a:effectLst/>
                <a:latin typeface="-apple-system"/>
              </a:rPr>
              <a:t>To choose an appropriate solution we need to categorize the problem based on the following characteristics.</a:t>
            </a:r>
          </a:p>
          <a:p>
            <a:pPr algn="l" fontAlgn="base">
              <a:buFont typeface="+mj-lt"/>
              <a:buAutoNum type="arabicPeriod"/>
            </a:pPr>
            <a:r>
              <a:rPr lang="en-US" b="0" i="0" dirty="0">
                <a:solidFill>
                  <a:srgbClr val="3A3A3A"/>
                </a:solidFill>
                <a:effectLst/>
                <a:latin typeface="-apple-system"/>
              </a:rPr>
              <a:t>Is the problem decomposable into small sub-problems which are easy to solve?</a:t>
            </a:r>
          </a:p>
          <a:p>
            <a:pPr marL="0" indent="0" algn="l" fontAlgn="base">
              <a:buNone/>
            </a:pPr>
            <a:r>
              <a:rPr lang="en-US" dirty="0">
                <a:solidFill>
                  <a:srgbClr val="3A3A3A"/>
                </a:solidFill>
                <a:latin typeface="-apple-system"/>
              </a:rPr>
              <a:t>	</a:t>
            </a:r>
            <a:r>
              <a:rPr lang="en-US" b="0" i="0" dirty="0">
                <a:solidFill>
                  <a:srgbClr val="3A3A3A"/>
                </a:solidFill>
                <a:effectLst/>
                <a:highlight>
                  <a:srgbClr val="FFFF00"/>
                </a:highlight>
                <a:latin typeface="-apple-system"/>
              </a:rPr>
              <a:t>The decomposable problem can be solved easily.</a:t>
            </a:r>
          </a:p>
          <a:p>
            <a:pPr algn="l" fontAlgn="base">
              <a:buFont typeface="+mj-lt"/>
              <a:buAutoNum type="arabicPeriod"/>
            </a:pPr>
            <a:r>
              <a:rPr lang="en-US" b="0" i="0" dirty="0">
                <a:solidFill>
                  <a:srgbClr val="3A3A3A"/>
                </a:solidFill>
                <a:effectLst/>
                <a:latin typeface="-apple-system"/>
              </a:rPr>
              <a:t>Can solution steps be ignored or undone?</a:t>
            </a:r>
          </a:p>
          <a:p>
            <a:pPr lvl="1" fontAlgn="base">
              <a:buFont typeface="+mj-lt"/>
              <a:buAutoNum type="arabicPeriod"/>
            </a:pPr>
            <a:r>
              <a:rPr lang="en-US" dirty="0" err="1">
                <a:solidFill>
                  <a:srgbClr val="3A3A3A"/>
                </a:solidFill>
                <a:latin typeface="-apple-system"/>
              </a:rPr>
              <a:t>Eg</a:t>
            </a:r>
            <a:r>
              <a:rPr lang="en-US" dirty="0">
                <a:solidFill>
                  <a:srgbClr val="3A3A3A"/>
                </a:solidFill>
                <a:latin typeface="-apple-system"/>
              </a:rPr>
              <a:t> </a:t>
            </a:r>
            <a:r>
              <a:rPr lang="en-US" b="0" i="0" dirty="0">
                <a:solidFill>
                  <a:srgbClr val="3A3A3A"/>
                </a:solidFill>
                <a:effectLst/>
                <a:latin typeface="-apple-system"/>
              </a:rPr>
              <a:t>In the 8-Puzzle, Moves can be undone and backtracked </a:t>
            </a:r>
            <a:r>
              <a:rPr lang="en-IN" b="1" i="0" dirty="0">
                <a:solidFill>
                  <a:srgbClr val="3A3A3A"/>
                </a:solidFill>
                <a:effectLst/>
                <a:latin typeface="-apple-system"/>
              </a:rPr>
              <a:t>Recoverable </a:t>
            </a:r>
            <a:r>
              <a:rPr lang="en-IN" b="0" i="0" dirty="0">
                <a:solidFill>
                  <a:srgbClr val="3A3A3A"/>
                </a:solidFill>
                <a:effectLst/>
                <a:latin typeface="-apple-system"/>
              </a:rPr>
              <a:t>problems.</a:t>
            </a:r>
          </a:p>
          <a:p>
            <a:pPr lvl="1" fontAlgn="base">
              <a:buFont typeface="+mj-lt"/>
              <a:buAutoNum type="arabicPeriod"/>
            </a:pPr>
            <a:r>
              <a:rPr lang="en-IN" b="1" dirty="0" err="1">
                <a:solidFill>
                  <a:srgbClr val="3A3A3A"/>
                </a:solidFill>
                <a:latin typeface="-apple-system"/>
              </a:rPr>
              <a:t>Irrr</a:t>
            </a:r>
            <a:r>
              <a:rPr lang="en-IN" b="1" i="0" dirty="0" err="1">
                <a:solidFill>
                  <a:srgbClr val="3A3A3A"/>
                </a:solidFill>
                <a:effectLst/>
                <a:latin typeface="-apple-system"/>
              </a:rPr>
              <a:t>ecoverable</a:t>
            </a:r>
            <a:endParaRPr lang="en-IN" b="1" i="0" dirty="0">
              <a:solidFill>
                <a:srgbClr val="3A3A3A"/>
              </a:solidFill>
              <a:effectLst/>
              <a:latin typeface="-apple-system"/>
            </a:endParaRPr>
          </a:p>
          <a:p>
            <a:pPr algn="l" fontAlgn="base">
              <a:buFont typeface="+mj-lt"/>
              <a:buAutoNum type="arabicPeriod"/>
            </a:pPr>
            <a:r>
              <a:rPr lang="en-US" b="0" i="0" dirty="0">
                <a:solidFill>
                  <a:srgbClr val="3A3A3A"/>
                </a:solidFill>
                <a:effectLst/>
                <a:latin typeface="-apple-system"/>
              </a:rPr>
              <a:t>Is the universe of the problem is predictable?</a:t>
            </a:r>
          </a:p>
          <a:p>
            <a:pPr lvl="1" fontAlgn="base">
              <a:buFont typeface="+mj-lt"/>
              <a:buAutoNum type="arabicPeriod"/>
            </a:pPr>
            <a:r>
              <a:rPr lang="en-US" b="0" i="0" dirty="0">
                <a:solidFill>
                  <a:srgbClr val="3A3A3A"/>
                </a:solidFill>
                <a:effectLst/>
                <a:latin typeface="-apple-system"/>
              </a:rPr>
              <a:t>Playing Bridge, We cannot know exactly where all the cards are or what the other players will do on their turns. For</a:t>
            </a:r>
            <a:r>
              <a:rPr lang="en-US" b="1" i="0" dirty="0">
                <a:solidFill>
                  <a:srgbClr val="3A3A3A"/>
                </a:solidFill>
                <a:effectLst/>
                <a:latin typeface="-apple-system"/>
              </a:rPr>
              <a:t> uncertain-outcome problems</a:t>
            </a:r>
            <a:r>
              <a:rPr lang="en-US" b="0" i="0" dirty="0">
                <a:solidFill>
                  <a:srgbClr val="3A3A3A"/>
                </a:solidFill>
                <a:effectLst/>
                <a:latin typeface="-apple-system"/>
              </a:rPr>
              <a:t>, a sequence of generated operators can only have a </a:t>
            </a:r>
            <a:r>
              <a:rPr lang="en-US" b="1" i="0" dirty="0">
                <a:solidFill>
                  <a:srgbClr val="3A3A3A"/>
                </a:solidFill>
                <a:effectLst/>
                <a:latin typeface="-apple-system"/>
              </a:rPr>
              <a:t>good probability </a:t>
            </a:r>
            <a:r>
              <a:rPr lang="en-US" b="0" i="0" dirty="0">
                <a:solidFill>
                  <a:srgbClr val="3A3A3A"/>
                </a:solidFill>
                <a:effectLst/>
                <a:latin typeface="-apple-system"/>
              </a:rPr>
              <a:t>of leading to a solution. </a:t>
            </a:r>
            <a:r>
              <a:rPr lang="en-US" b="1" i="0" dirty="0">
                <a:solidFill>
                  <a:srgbClr val="3A3A3A"/>
                </a:solidFill>
                <a:effectLst/>
                <a:latin typeface="-apple-system"/>
              </a:rPr>
              <a:t>Plan revision is made as the plan is carried out and the necessary feedback is provided</a:t>
            </a:r>
            <a:r>
              <a:rPr lang="en-US" b="0" i="0" dirty="0">
                <a:solidFill>
                  <a:srgbClr val="3A3A3A"/>
                </a:solidFill>
                <a:effectLst/>
                <a:latin typeface="-apple-system"/>
              </a:rPr>
              <a:t>.</a:t>
            </a:r>
          </a:p>
          <a:p>
            <a:pPr lvl="1" fontAlgn="base">
              <a:buFont typeface="+mj-lt"/>
              <a:buAutoNum type="arabicPeriod"/>
            </a:pPr>
            <a:r>
              <a:rPr lang="en-US" b="0" i="0" dirty="0">
                <a:solidFill>
                  <a:srgbClr val="3A3A3A"/>
                </a:solidFill>
                <a:effectLst/>
                <a:latin typeface="-apple-system"/>
              </a:rPr>
              <a:t>For</a:t>
            </a:r>
            <a:r>
              <a:rPr lang="en-US" b="1" i="0" dirty="0">
                <a:solidFill>
                  <a:srgbClr val="3A3A3A"/>
                </a:solidFill>
                <a:effectLst/>
                <a:latin typeface="-apple-system"/>
              </a:rPr>
              <a:t> certain-outcome problems</a:t>
            </a:r>
            <a:r>
              <a:rPr lang="en-US" b="0" i="0" dirty="0">
                <a:solidFill>
                  <a:srgbClr val="3A3A3A"/>
                </a:solidFill>
                <a:effectLst/>
                <a:latin typeface="-apple-system"/>
              </a:rPr>
              <a:t>, planning can be used to generate a sequence of operators that is guaranteed to lead to a solution.</a:t>
            </a:r>
          </a:p>
          <a:p>
            <a:pPr marL="0" indent="0">
              <a:buNone/>
            </a:pPr>
            <a:endParaRPr lang="en-IN" dirty="0"/>
          </a:p>
        </p:txBody>
      </p:sp>
    </p:spTree>
    <p:extLst>
      <p:ext uri="{BB962C8B-B14F-4D97-AF65-F5344CB8AC3E}">
        <p14:creationId xmlns:p14="http://schemas.microsoft.com/office/powerpoint/2010/main" val="27000011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65FAE-0FA7-345C-6E72-E9A7B032E8D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24AC8BB-B62D-6905-0D70-850A2C9DEC1E}"/>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F6B22EFB-E62E-F3C8-3054-2986323C1656}"/>
              </a:ext>
            </a:extLst>
          </p:cNvPr>
          <p:cNvPicPr>
            <a:picLocks noChangeAspect="1"/>
          </p:cNvPicPr>
          <p:nvPr/>
        </p:nvPicPr>
        <p:blipFill rotWithShape="1">
          <a:blip r:embed="rId2"/>
          <a:srcRect l="25670" t="27667" r="43953" b="47081"/>
          <a:stretch/>
        </p:blipFill>
        <p:spPr>
          <a:xfrm>
            <a:off x="408848" y="681036"/>
            <a:ext cx="10379448" cy="4853489"/>
          </a:xfrm>
          <a:prstGeom prst="rect">
            <a:avLst/>
          </a:prstGeom>
        </p:spPr>
      </p:pic>
    </p:spTree>
    <p:extLst>
      <p:ext uri="{BB962C8B-B14F-4D97-AF65-F5344CB8AC3E}">
        <p14:creationId xmlns:p14="http://schemas.microsoft.com/office/powerpoint/2010/main" val="14168310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2583AE-DFD6-52DB-414C-E5F4A5B78BCD}"/>
              </a:ext>
            </a:extLst>
          </p:cNvPr>
          <p:cNvSpPr>
            <a:spLocks noGrp="1"/>
          </p:cNvSpPr>
          <p:nvPr>
            <p:ph idx="1"/>
          </p:nvPr>
        </p:nvSpPr>
        <p:spPr>
          <a:xfrm>
            <a:off x="838200" y="211756"/>
            <a:ext cx="10515600" cy="5965207"/>
          </a:xfrm>
        </p:spPr>
        <p:txBody>
          <a:bodyPr/>
          <a:lstStyle/>
          <a:p>
            <a:pPr algn="l" fontAlgn="base">
              <a:buFont typeface="+mj-lt"/>
              <a:buAutoNum type="arabicPeriod"/>
            </a:pPr>
            <a:r>
              <a:rPr lang="en-US" b="0" i="0" dirty="0">
                <a:solidFill>
                  <a:srgbClr val="3A3A3A"/>
                </a:solidFill>
                <a:effectLst/>
                <a:latin typeface="-apple-system"/>
              </a:rPr>
              <a:t>Is a good solution to the problem is absolute or relative?</a:t>
            </a:r>
          </a:p>
          <a:p>
            <a:pPr lvl="1" fontAlgn="base">
              <a:buFont typeface="+mj-lt"/>
              <a:buAutoNum type="arabicPeriod"/>
            </a:pPr>
            <a:r>
              <a:rPr lang="en-US" b="0" i="0" dirty="0" err="1">
                <a:solidFill>
                  <a:srgbClr val="3A3A3A"/>
                </a:solidFill>
                <a:effectLst/>
                <a:latin typeface="-apple-system"/>
              </a:rPr>
              <a:t>Asolute</a:t>
            </a:r>
            <a:r>
              <a:rPr lang="en-US" b="0" i="0" dirty="0">
                <a:solidFill>
                  <a:srgbClr val="3A3A3A"/>
                </a:solidFill>
                <a:effectLst/>
                <a:latin typeface="-apple-system"/>
              </a:rPr>
              <a:t> without </a:t>
            </a:r>
            <a:r>
              <a:rPr lang="en-US" b="0" i="0" dirty="0" err="1">
                <a:solidFill>
                  <a:srgbClr val="3A3A3A"/>
                </a:solidFill>
                <a:effectLst/>
                <a:latin typeface="-apple-system"/>
              </a:rPr>
              <a:t>campareing</a:t>
            </a:r>
            <a:r>
              <a:rPr lang="en-US" b="0" i="0" dirty="0">
                <a:solidFill>
                  <a:srgbClr val="3A3A3A"/>
                </a:solidFill>
                <a:effectLst/>
                <a:latin typeface="-apple-system"/>
              </a:rPr>
              <a:t> </a:t>
            </a:r>
          </a:p>
          <a:p>
            <a:pPr lvl="1" fontAlgn="base">
              <a:buFont typeface="+mj-lt"/>
              <a:buAutoNum type="arabicPeriod"/>
            </a:pPr>
            <a:r>
              <a:rPr lang="en-US" dirty="0">
                <a:solidFill>
                  <a:srgbClr val="3A3A3A"/>
                </a:solidFill>
                <a:latin typeface="-apple-system"/>
              </a:rPr>
              <a:t>Relative with </a:t>
            </a:r>
            <a:r>
              <a:rPr lang="en-US" dirty="0" err="1">
                <a:solidFill>
                  <a:srgbClr val="3A3A3A"/>
                </a:solidFill>
                <a:latin typeface="-apple-system"/>
              </a:rPr>
              <a:t>camparision</a:t>
            </a:r>
            <a:endParaRPr lang="en-US" b="0" i="0" dirty="0">
              <a:solidFill>
                <a:srgbClr val="3A3A3A"/>
              </a:solidFill>
              <a:effectLst/>
              <a:latin typeface="-apple-system"/>
            </a:endParaRPr>
          </a:p>
          <a:p>
            <a:pPr algn="l" fontAlgn="base">
              <a:buFont typeface="+mj-lt"/>
              <a:buAutoNum type="arabicPeriod"/>
            </a:pPr>
            <a:r>
              <a:rPr lang="en-US" b="0" i="0" dirty="0">
                <a:solidFill>
                  <a:srgbClr val="3A3A3A"/>
                </a:solidFill>
                <a:effectLst/>
                <a:latin typeface="-apple-system"/>
              </a:rPr>
              <a:t>Is the solution to the problem a state or a path?</a:t>
            </a:r>
          </a:p>
          <a:p>
            <a:pPr lvl="1" fontAlgn="base"/>
            <a:r>
              <a:rPr lang="en-US" b="0" i="0" dirty="0">
                <a:solidFill>
                  <a:srgbClr val="3A3A3A"/>
                </a:solidFill>
                <a:effectLst/>
                <a:latin typeface="-apple-system"/>
              </a:rPr>
              <a:t>The Water Jug Problem, the path that leads to the goal must be reported.</a:t>
            </a:r>
          </a:p>
          <a:p>
            <a:br>
              <a:rPr lang="en-US" dirty="0"/>
            </a:br>
            <a:endParaRPr lang="en-US" b="0" i="0" dirty="0">
              <a:solidFill>
                <a:srgbClr val="3A3A3A"/>
              </a:solidFill>
              <a:effectLst/>
              <a:latin typeface="-apple-system"/>
            </a:endParaRPr>
          </a:p>
          <a:p>
            <a:pPr algn="l" fontAlgn="base">
              <a:buFont typeface="+mj-lt"/>
              <a:buAutoNum type="arabicPeriod"/>
            </a:pPr>
            <a:r>
              <a:rPr lang="en-US" b="0" i="0" dirty="0">
                <a:solidFill>
                  <a:srgbClr val="3A3A3A"/>
                </a:solidFill>
                <a:effectLst/>
                <a:latin typeface="-apple-system"/>
              </a:rPr>
              <a:t>What is the role of knowledge in solving a problem using artificial intelligence?</a:t>
            </a:r>
          </a:p>
          <a:p>
            <a:pPr algn="l" fontAlgn="base">
              <a:buFont typeface="+mj-lt"/>
              <a:buAutoNum type="arabicPeriod"/>
            </a:pPr>
            <a:r>
              <a:rPr lang="en-US" b="0" i="0" dirty="0">
                <a:solidFill>
                  <a:srgbClr val="3A3A3A"/>
                </a:solidFill>
                <a:effectLst/>
                <a:latin typeface="-apple-system"/>
              </a:rPr>
              <a:t>Does the task of solving a problem require human interaction?</a:t>
            </a:r>
          </a:p>
          <a:p>
            <a:endParaRPr lang="en-IN" dirty="0"/>
          </a:p>
        </p:txBody>
      </p:sp>
    </p:spTree>
    <p:extLst>
      <p:ext uri="{BB962C8B-B14F-4D97-AF65-F5344CB8AC3E}">
        <p14:creationId xmlns:p14="http://schemas.microsoft.com/office/powerpoint/2010/main" val="37358098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5817B-1A1B-F143-C5F7-431F337702DD}"/>
              </a:ext>
            </a:extLst>
          </p:cNvPr>
          <p:cNvSpPr>
            <a:spLocks noGrp="1"/>
          </p:cNvSpPr>
          <p:nvPr>
            <p:ph type="title"/>
          </p:nvPr>
        </p:nvSpPr>
        <p:spPr/>
        <p:txBody>
          <a:bodyPr/>
          <a:lstStyle/>
          <a:p>
            <a:r>
              <a:rPr lang="en-US" dirty="0"/>
              <a:t>Intelligent Agent</a:t>
            </a:r>
            <a:endParaRPr lang="en-IN" dirty="0"/>
          </a:p>
        </p:txBody>
      </p:sp>
      <p:pic>
        <p:nvPicPr>
          <p:cNvPr id="1026" name="Picture 2" descr="Agents in AI">
            <a:extLst>
              <a:ext uri="{FF2B5EF4-FFF2-40B4-BE49-F238E27FC236}">
                <a16:creationId xmlns:a16="http://schemas.microsoft.com/office/drawing/2014/main" id="{1FFF8A53-F1B4-8604-414C-11BFFA766BD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070193" y="750098"/>
            <a:ext cx="6190476" cy="22095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2A5445C-D9E4-8C6A-9979-0513D1BCBED3}"/>
              </a:ext>
            </a:extLst>
          </p:cNvPr>
          <p:cNvSpPr txBox="1"/>
          <p:nvPr/>
        </p:nvSpPr>
        <p:spPr>
          <a:xfrm>
            <a:off x="719488" y="3055278"/>
            <a:ext cx="10744200" cy="3785652"/>
          </a:xfrm>
          <a:prstGeom prst="rect">
            <a:avLst/>
          </a:prstGeom>
          <a:noFill/>
        </p:spPr>
        <p:txBody>
          <a:bodyPr wrap="square">
            <a:spAutoFit/>
          </a:bodyPr>
          <a:lstStyle/>
          <a:p>
            <a:pPr algn="just"/>
            <a:r>
              <a:rPr lang="en-US" sz="2400" b="0" i="0" dirty="0">
                <a:solidFill>
                  <a:srgbClr val="333333"/>
                </a:solidFill>
                <a:effectLst/>
                <a:latin typeface="inter-regular"/>
              </a:rPr>
              <a:t>entity which act upon an environment using sensors and actuators for achieving goals. An intelligent agent may learn from the environment to achieve their goals. A thermostat(</a:t>
            </a:r>
            <a:r>
              <a:rPr lang="en-US" sz="2400" b="0" i="0" dirty="0">
                <a:solidFill>
                  <a:srgbClr val="202124"/>
                </a:solidFill>
                <a:effectLst/>
                <a:latin typeface="arial" panose="020B0604020202020204" pitchFamily="34" charset="0"/>
              </a:rPr>
              <a:t>a device that automatically </a:t>
            </a:r>
            <a:r>
              <a:rPr lang="en-US" sz="2400" b="0" i="0" u="none" strike="noStrike" dirty="0">
                <a:solidFill>
                  <a:srgbClr val="202124"/>
                </a:solidFill>
                <a:effectLst/>
                <a:latin typeface="arial" panose="020B0604020202020204" pitchFamily="34" charset="0"/>
                <a:hlinkClick r:id="rId3"/>
              </a:rPr>
              <a:t>regulates</a:t>
            </a:r>
            <a:r>
              <a:rPr lang="en-US" sz="2400" b="0" i="0" dirty="0">
                <a:solidFill>
                  <a:srgbClr val="202124"/>
                </a:solidFill>
                <a:effectLst/>
                <a:latin typeface="arial" panose="020B0604020202020204" pitchFamily="34" charset="0"/>
              </a:rPr>
              <a:t> temperature, or that </a:t>
            </a:r>
            <a:r>
              <a:rPr lang="en-US" sz="2400" b="0" i="0" u="none" strike="noStrike" dirty="0">
                <a:solidFill>
                  <a:srgbClr val="202124"/>
                </a:solidFill>
                <a:effectLst/>
                <a:latin typeface="arial" panose="020B0604020202020204" pitchFamily="34" charset="0"/>
                <a:hlinkClick r:id="rId4"/>
              </a:rPr>
              <a:t>activates</a:t>
            </a:r>
            <a:r>
              <a:rPr lang="en-US" sz="2400" b="0" i="0" dirty="0">
                <a:solidFill>
                  <a:srgbClr val="202124"/>
                </a:solidFill>
                <a:effectLst/>
                <a:latin typeface="arial" panose="020B0604020202020204" pitchFamily="34" charset="0"/>
              </a:rPr>
              <a:t> a device when the temperature reaches a certain point.</a:t>
            </a:r>
          </a:p>
          <a:p>
            <a:pPr algn="just"/>
            <a:r>
              <a:rPr lang="en-US" sz="2400" b="0" i="0" dirty="0">
                <a:solidFill>
                  <a:srgbClr val="333333"/>
                </a:solidFill>
                <a:effectLst/>
                <a:latin typeface="inter-regular"/>
              </a:rPr>
              <a:t>) is an example of an intelligent agent.</a:t>
            </a:r>
          </a:p>
          <a:p>
            <a:pPr algn="just"/>
            <a:r>
              <a:rPr lang="en-US" sz="2400" b="0" i="0" dirty="0">
                <a:solidFill>
                  <a:srgbClr val="333333"/>
                </a:solidFill>
                <a:effectLst/>
                <a:latin typeface="inter-regular"/>
              </a:rPr>
              <a:t>Following are the main four rules for an AI agent:</a:t>
            </a:r>
          </a:p>
          <a:p>
            <a:pPr algn="just">
              <a:buFont typeface="Arial" panose="020B0604020202020204" pitchFamily="34" charset="0"/>
              <a:buChar char="•"/>
            </a:pPr>
            <a:r>
              <a:rPr lang="en-US" sz="2400" b="1" i="0" dirty="0">
                <a:solidFill>
                  <a:srgbClr val="000000"/>
                </a:solidFill>
                <a:effectLst/>
                <a:latin typeface="inter-bold"/>
              </a:rPr>
              <a:t>Rule 1:</a:t>
            </a:r>
            <a:r>
              <a:rPr lang="en-US" sz="2400" b="0" i="0" dirty="0">
                <a:solidFill>
                  <a:srgbClr val="000000"/>
                </a:solidFill>
                <a:effectLst/>
                <a:latin typeface="inter-regular"/>
              </a:rPr>
              <a:t> An AI agent must have the ability to perceive the environment.</a:t>
            </a:r>
          </a:p>
          <a:p>
            <a:pPr algn="just">
              <a:buFont typeface="Arial" panose="020B0604020202020204" pitchFamily="34" charset="0"/>
              <a:buChar char="•"/>
            </a:pPr>
            <a:r>
              <a:rPr lang="en-US" sz="2400" b="1" i="0" dirty="0">
                <a:solidFill>
                  <a:srgbClr val="000000"/>
                </a:solidFill>
                <a:effectLst/>
                <a:latin typeface="inter-bold"/>
              </a:rPr>
              <a:t>Rule 2:</a:t>
            </a:r>
            <a:r>
              <a:rPr lang="en-US" sz="2400" b="0" i="0" dirty="0">
                <a:solidFill>
                  <a:srgbClr val="000000"/>
                </a:solidFill>
                <a:effectLst/>
                <a:latin typeface="inter-regular"/>
              </a:rPr>
              <a:t> The observation must be used to make decisions.</a:t>
            </a:r>
          </a:p>
          <a:p>
            <a:pPr algn="just">
              <a:buFont typeface="Arial" panose="020B0604020202020204" pitchFamily="34" charset="0"/>
              <a:buChar char="•"/>
            </a:pPr>
            <a:r>
              <a:rPr lang="en-US" sz="2400" b="1" i="0" dirty="0">
                <a:solidFill>
                  <a:srgbClr val="000000"/>
                </a:solidFill>
                <a:effectLst/>
                <a:latin typeface="inter-bold"/>
              </a:rPr>
              <a:t>Rule 3:</a:t>
            </a:r>
            <a:r>
              <a:rPr lang="en-US" sz="2400" b="0" i="0" dirty="0">
                <a:solidFill>
                  <a:srgbClr val="000000"/>
                </a:solidFill>
                <a:effectLst/>
                <a:latin typeface="inter-regular"/>
              </a:rPr>
              <a:t> Decision should result in an action.</a:t>
            </a:r>
          </a:p>
          <a:p>
            <a:pPr algn="just">
              <a:buFont typeface="Arial" panose="020B0604020202020204" pitchFamily="34" charset="0"/>
              <a:buChar char="•"/>
            </a:pPr>
            <a:r>
              <a:rPr lang="en-US" sz="2400" b="1" i="0" dirty="0">
                <a:solidFill>
                  <a:srgbClr val="000000"/>
                </a:solidFill>
                <a:effectLst/>
                <a:latin typeface="inter-bold"/>
              </a:rPr>
              <a:t>Rule 4:</a:t>
            </a:r>
            <a:r>
              <a:rPr lang="en-US" sz="2400" b="0" i="0" dirty="0">
                <a:solidFill>
                  <a:srgbClr val="000000"/>
                </a:solidFill>
                <a:effectLst/>
                <a:latin typeface="inter-regular"/>
              </a:rPr>
              <a:t> The action taken by an AI agent must be a rational action.</a:t>
            </a:r>
          </a:p>
        </p:txBody>
      </p:sp>
    </p:spTree>
    <p:extLst>
      <p:ext uri="{BB962C8B-B14F-4D97-AF65-F5344CB8AC3E}">
        <p14:creationId xmlns:p14="http://schemas.microsoft.com/office/powerpoint/2010/main" val="16950169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52C0A-BBE2-4740-51AE-5646786C990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D4877EC-9106-85C3-5DF9-1BC83FE1061D}"/>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8EB742F-B4BE-331E-1408-4E3A5A28609A}"/>
              </a:ext>
            </a:extLst>
          </p:cNvPr>
          <p:cNvPicPr>
            <a:picLocks noChangeAspect="1"/>
          </p:cNvPicPr>
          <p:nvPr/>
        </p:nvPicPr>
        <p:blipFill rotWithShape="1">
          <a:blip r:embed="rId2"/>
          <a:srcRect l="18789" t="19368" r="43474" b="41053"/>
          <a:stretch/>
        </p:blipFill>
        <p:spPr>
          <a:xfrm>
            <a:off x="985600" y="558266"/>
            <a:ext cx="9544438" cy="5630820"/>
          </a:xfrm>
          <a:prstGeom prst="rect">
            <a:avLst/>
          </a:prstGeom>
        </p:spPr>
      </p:pic>
    </p:spTree>
    <p:extLst>
      <p:ext uri="{BB962C8B-B14F-4D97-AF65-F5344CB8AC3E}">
        <p14:creationId xmlns:p14="http://schemas.microsoft.com/office/powerpoint/2010/main" val="1663229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8607F-ECB0-E635-D546-9E0612C5B0D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166C9AD-BF25-8B9C-C736-9057B38A0DAE}"/>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8E02DE9-D597-289B-1530-912D8526BB64}"/>
              </a:ext>
            </a:extLst>
          </p:cNvPr>
          <p:cNvPicPr>
            <a:picLocks noChangeAspect="1"/>
          </p:cNvPicPr>
          <p:nvPr/>
        </p:nvPicPr>
        <p:blipFill rotWithShape="1">
          <a:blip r:embed="rId2"/>
          <a:srcRect l="18474" t="20491" r="44184" b="40070"/>
          <a:stretch/>
        </p:blipFill>
        <p:spPr>
          <a:xfrm>
            <a:off x="680724" y="471638"/>
            <a:ext cx="9685684" cy="5754075"/>
          </a:xfrm>
          <a:prstGeom prst="rect">
            <a:avLst/>
          </a:prstGeom>
        </p:spPr>
      </p:pic>
    </p:spTree>
    <p:extLst>
      <p:ext uri="{BB962C8B-B14F-4D97-AF65-F5344CB8AC3E}">
        <p14:creationId xmlns:p14="http://schemas.microsoft.com/office/powerpoint/2010/main" val="35530214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915B-968D-C5BA-325B-94F4BE205020}"/>
              </a:ext>
            </a:extLst>
          </p:cNvPr>
          <p:cNvSpPr>
            <a:spLocks noGrp="1"/>
          </p:cNvSpPr>
          <p:nvPr>
            <p:ph type="title"/>
          </p:nvPr>
        </p:nvSpPr>
        <p:spPr/>
        <p:txBody>
          <a:bodyPr/>
          <a:lstStyle/>
          <a:p>
            <a:r>
              <a:rPr lang="en-US" dirty="0"/>
              <a:t>AI Applications(Ecommerce )</a:t>
            </a:r>
            <a:endParaRPr lang="en-IN" dirty="0"/>
          </a:p>
        </p:txBody>
      </p:sp>
      <p:sp>
        <p:nvSpPr>
          <p:cNvPr id="3" name="Content Placeholder 2">
            <a:extLst>
              <a:ext uri="{FF2B5EF4-FFF2-40B4-BE49-F238E27FC236}">
                <a16:creationId xmlns:a16="http://schemas.microsoft.com/office/drawing/2014/main" id="{9B214191-17D0-B69A-9C75-AFEE9D270B34}"/>
              </a:ext>
            </a:extLst>
          </p:cNvPr>
          <p:cNvSpPr>
            <a:spLocks noGrp="1"/>
          </p:cNvSpPr>
          <p:nvPr>
            <p:ph idx="1"/>
          </p:nvPr>
        </p:nvSpPr>
        <p:spPr/>
        <p:txBody>
          <a:bodyPr>
            <a:normAutofit fontScale="92500" lnSpcReduction="20000"/>
          </a:bodyPr>
          <a:lstStyle/>
          <a:p>
            <a:r>
              <a:rPr lang="en-US" b="1" i="0" dirty="0">
                <a:effectLst/>
              </a:rPr>
              <a:t>Increase in volume of voice search</a:t>
            </a:r>
          </a:p>
          <a:p>
            <a:r>
              <a:rPr lang="en-IN" b="1" i="0" dirty="0">
                <a:effectLst/>
              </a:rPr>
              <a:t>chatbots</a:t>
            </a:r>
          </a:p>
          <a:p>
            <a:r>
              <a:rPr lang="en-IN" b="1" i="0" dirty="0">
                <a:effectLst/>
              </a:rPr>
              <a:t>Recommendation systems</a:t>
            </a:r>
          </a:p>
          <a:p>
            <a:r>
              <a:rPr lang="en-IN" b="1" i="0" dirty="0">
                <a:effectLst/>
              </a:rPr>
              <a:t> Image tagging </a:t>
            </a:r>
          </a:p>
          <a:p>
            <a:r>
              <a:rPr lang="en-IN" b="1" i="0" dirty="0">
                <a:effectLst/>
              </a:rPr>
              <a:t>Personalized search</a:t>
            </a:r>
          </a:p>
          <a:p>
            <a:r>
              <a:rPr lang="en-US" b="1" i="0" dirty="0">
                <a:effectLst/>
              </a:rPr>
              <a:t>shopping fro</a:t>
            </a:r>
            <a:r>
              <a:rPr lang="en-US" b="1" dirty="0"/>
              <a:t>m </a:t>
            </a:r>
            <a:r>
              <a:rPr lang="en-US" b="1" i="0" dirty="0">
                <a:effectLst/>
              </a:rPr>
              <a:t>Mobile witnessing a rise(73%)</a:t>
            </a:r>
          </a:p>
          <a:p>
            <a:r>
              <a:rPr lang="en-IN" b="1" i="0" dirty="0">
                <a:effectLst/>
              </a:rPr>
              <a:t>Handling fake reviews</a:t>
            </a:r>
          </a:p>
          <a:p>
            <a:r>
              <a:rPr lang="en-IN" b="1" i="0" dirty="0">
                <a:solidFill>
                  <a:srgbClr val="292929"/>
                </a:solidFill>
                <a:effectLst/>
              </a:rPr>
              <a:t>Image Searching and Recognition </a:t>
            </a:r>
            <a:r>
              <a:rPr lang="en-IN" b="0" i="0" dirty="0">
                <a:solidFill>
                  <a:srgbClr val="292929"/>
                </a:solidFill>
                <a:effectLst/>
              </a:rPr>
              <a:t> </a:t>
            </a:r>
            <a:endParaRPr lang="en-US" b="1" dirty="0">
              <a:solidFill>
                <a:srgbClr val="292929"/>
              </a:solidFill>
            </a:endParaRPr>
          </a:p>
          <a:p>
            <a:r>
              <a:rPr lang="en-IN" b="1" i="0" dirty="0">
                <a:solidFill>
                  <a:srgbClr val="292929"/>
                </a:solidFill>
                <a:effectLst/>
              </a:rPr>
              <a:t>Augmented and Virtual Reality </a:t>
            </a:r>
            <a:r>
              <a:rPr lang="en-IN" b="0" i="0" dirty="0">
                <a:solidFill>
                  <a:srgbClr val="292929"/>
                </a:solidFill>
                <a:effectLst/>
              </a:rPr>
              <a:t> (3D presentations)</a:t>
            </a:r>
          </a:p>
          <a:p>
            <a:r>
              <a:rPr lang="en-IN" b="1" i="0" dirty="0">
                <a:solidFill>
                  <a:srgbClr val="292929"/>
                </a:solidFill>
                <a:effectLst/>
              </a:rPr>
              <a:t>Sales Forecasting</a:t>
            </a:r>
            <a:r>
              <a:rPr lang="en-IN" b="0" i="0" dirty="0">
                <a:solidFill>
                  <a:srgbClr val="292929"/>
                </a:solidFill>
                <a:effectLst/>
              </a:rPr>
              <a:t> </a:t>
            </a:r>
            <a:endParaRPr lang="en-US" b="1" i="0" dirty="0">
              <a:effectLst/>
            </a:endParaRPr>
          </a:p>
          <a:p>
            <a:endParaRPr lang="en-US" b="1" i="0" dirty="0">
              <a:effectLst/>
              <a:latin typeface="Poppins" panose="00000500000000000000" pitchFamily="2" charset="0"/>
            </a:endParaRPr>
          </a:p>
          <a:p>
            <a:endParaRPr lang="en-IN" dirty="0"/>
          </a:p>
        </p:txBody>
      </p:sp>
    </p:spTree>
    <p:extLst>
      <p:ext uri="{BB962C8B-B14F-4D97-AF65-F5344CB8AC3E}">
        <p14:creationId xmlns:p14="http://schemas.microsoft.com/office/powerpoint/2010/main" val="13727055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83055-376E-F3CA-E242-F5A594BB6270}"/>
              </a:ext>
            </a:extLst>
          </p:cNvPr>
          <p:cNvSpPr>
            <a:spLocks noGrp="1"/>
          </p:cNvSpPr>
          <p:nvPr>
            <p:ph type="title"/>
          </p:nvPr>
        </p:nvSpPr>
        <p:spPr/>
        <p:txBody>
          <a:bodyPr/>
          <a:lstStyle/>
          <a:p>
            <a:r>
              <a:rPr lang="en-US" dirty="0" err="1"/>
              <a:t>Diffrence</a:t>
            </a:r>
            <a:r>
              <a:rPr lang="en-US" dirty="0"/>
              <a:t> between AI and ML</a:t>
            </a:r>
            <a:endParaRPr lang="en-IN" dirty="0"/>
          </a:p>
        </p:txBody>
      </p:sp>
      <p:sp>
        <p:nvSpPr>
          <p:cNvPr id="3" name="Content Placeholder 2">
            <a:extLst>
              <a:ext uri="{FF2B5EF4-FFF2-40B4-BE49-F238E27FC236}">
                <a16:creationId xmlns:a16="http://schemas.microsoft.com/office/drawing/2014/main" id="{B5BE8971-E202-41D1-44FA-C8AA735CCFBB}"/>
              </a:ext>
            </a:extLst>
          </p:cNvPr>
          <p:cNvSpPr>
            <a:spLocks noGrp="1"/>
          </p:cNvSpPr>
          <p:nvPr>
            <p:ph idx="1"/>
          </p:nvPr>
        </p:nvSpPr>
        <p:spPr/>
        <p:txBody>
          <a:bodyPr/>
          <a:lstStyle/>
          <a:p>
            <a:r>
              <a:rPr lang="en-US" dirty="0"/>
              <a:t>AI –Engineering of making Intelligent Machines and </a:t>
            </a:r>
            <a:r>
              <a:rPr lang="en-US" dirty="0" err="1"/>
              <a:t>Programes</a:t>
            </a:r>
            <a:endParaRPr lang="en-US" dirty="0"/>
          </a:p>
          <a:p>
            <a:r>
              <a:rPr lang="en-US" dirty="0"/>
              <a:t>ML-Ability to learn without being explicitly programmed </a:t>
            </a:r>
            <a:endParaRPr lang="en-IN" dirty="0"/>
          </a:p>
        </p:txBody>
      </p:sp>
    </p:spTree>
    <p:extLst>
      <p:ext uri="{BB962C8B-B14F-4D97-AF65-F5344CB8AC3E}">
        <p14:creationId xmlns:p14="http://schemas.microsoft.com/office/powerpoint/2010/main" val="1801718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D5C39-619C-5553-95A6-1FC21164EFB0}"/>
              </a:ext>
            </a:extLst>
          </p:cNvPr>
          <p:cNvSpPr>
            <a:spLocks noGrp="1"/>
          </p:cNvSpPr>
          <p:nvPr>
            <p:ph type="title"/>
          </p:nvPr>
        </p:nvSpPr>
        <p:spPr/>
        <p:txBody>
          <a:bodyPr/>
          <a:lstStyle/>
          <a:p>
            <a:r>
              <a:rPr lang="en-US" dirty="0"/>
              <a:t>AI Applications in Medicine</a:t>
            </a:r>
            <a:endParaRPr lang="en-IN" dirty="0"/>
          </a:p>
        </p:txBody>
      </p:sp>
      <p:sp>
        <p:nvSpPr>
          <p:cNvPr id="3" name="Content Placeholder 2">
            <a:extLst>
              <a:ext uri="{FF2B5EF4-FFF2-40B4-BE49-F238E27FC236}">
                <a16:creationId xmlns:a16="http://schemas.microsoft.com/office/drawing/2014/main" id="{6EE36493-B4F8-DAD6-F4C2-DF6CABC9B4D4}"/>
              </a:ext>
            </a:extLst>
          </p:cNvPr>
          <p:cNvSpPr>
            <a:spLocks noGrp="1"/>
          </p:cNvSpPr>
          <p:nvPr>
            <p:ph idx="1"/>
          </p:nvPr>
        </p:nvSpPr>
        <p:spPr/>
        <p:txBody>
          <a:bodyPr/>
          <a:lstStyle/>
          <a:p>
            <a:r>
              <a:rPr lang="en-IN" b="0" i="0" dirty="0">
                <a:solidFill>
                  <a:srgbClr val="161616"/>
                </a:solidFill>
                <a:effectLst/>
                <a:latin typeface="IBM Plex Sans" panose="020B0503050203000203" pitchFamily="34" charset="0"/>
              </a:rPr>
              <a:t>Error reduction in diagnosis </a:t>
            </a:r>
          </a:p>
          <a:p>
            <a:r>
              <a:rPr lang="en-US" b="0" i="0" dirty="0">
                <a:solidFill>
                  <a:srgbClr val="161616"/>
                </a:solidFill>
                <a:effectLst/>
                <a:latin typeface="IBM Plex Sans" panose="020B0503050203000203" pitchFamily="34" charset="0"/>
              </a:rPr>
              <a:t>Reducing the costs of care</a:t>
            </a:r>
            <a:endParaRPr lang="en-IN" dirty="0">
              <a:solidFill>
                <a:srgbClr val="161616"/>
              </a:solidFill>
              <a:latin typeface="IBM Plex Sans" panose="020B0503050203000203" pitchFamily="34" charset="0"/>
            </a:endParaRPr>
          </a:p>
          <a:p>
            <a:r>
              <a:rPr lang="en-IN" b="1" i="0" dirty="0">
                <a:solidFill>
                  <a:srgbClr val="000000"/>
                </a:solidFill>
                <a:effectLst/>
                <a:latin typeface="Basis Grotesque Pro"/>
              </a:rPr>
              <a:t>Develop drugs faster</a:t>
            </a:r>
          </a:p>
          <a:p>
            <a:r>
              <a:rPr lang="en-IN" b="1" i="0" dirty="0">
                <a:solidFill>
                  <a:srgbClr val="000000"/>
                </a:solidFill>
                <a:effectLst/>
                <a:latin typeface="Basis Grotesque Pro"/>
              </a:rPr>
              <a:t>Personalize treatment(</a:t>
            </a:r>
            <a:r>
              <a:rPr lang="en-US" b="1" i="0" dirty="0">
                <a:solidFill>
                  <a:srgbClr val="000000"/>
                </a:solidFill>
                <a:effectLst/>
                <a:latin typeface="Basis Grotesque Pro"/>
              </a:rPr>
              <a:t>design the right treatment plan</a:t>
            </a:r>
            <a:r>
              <a:rPr lang="en-US" b="0" i="0" dirty="0">
                <a:solidFill>
                  <a:srgbClr val="000000"/>
                </a:solidFill>
                <a:effectLst/>
                <a:latin typeface="Basis Grotesque Pro"/>
              </a:rPr>
              <a:t>.</a:t>
            </a:r>
            <a:r>
              <a:rPr lang="en-IN" b="1" i="0" dirty="0">
                <a:solidFill>
                  <a:srgbClr val="000000"/>
                </a:solidFill>
                <a:effectLst/>
                <a:latin typeface="Basis Grotesque Pro"/>
              </a:rPr>
              <a:t>)</a:t>
            </a:r>
          </a:p>
          <a:p>
            <a:r>
              <a:rPr lang="en-IN" b="1" i="0" dirty="0">
                <a:solidFill>
                  <a:srgbClr val="000000"/>
                </a:solidFill>
                <a:effectLst/>
                <a:latin typeface="Basis Grotesque Pro"/>
              </a:rPr>
              <a:t>Improve gene editing</a:t>
            </a:r>
          </a:p>
          <a:p>
            <a:r>
              <a:rPr lang="en-US" b="0" i="0" dirty="0">
                <a:solidFill>
                  <a:srgbClr val="000000"/>
                </a:solidFill>
                <a:effectLst/>
                <a:latin typeface="Basis Grotesque Pro"/>
              </a:rPr>
              <a:t>But this is </a:t>
            </a:r>
            <a:r>
              <a:rPr lang="en-US" b="1" i="0" dirty="0">
                <a:solidFill>
                  <a:srgbClr val="000000"/>
                </a:solidFill>
                <a:effectLst/>
                <a:latin typeface="Basis Grotesque Pro"/>
              </a:rPr>
              <a:t>just the beginning</a:t>
            </a:r>
            <a:endParaRPr lang="en-IN" dirty="0"/>
          </a:p>
        </p:txBody>
      </p:sp>
    </p:spTree>
    <p:extLst>
      <p:ext uri="{BB962C8B-B14F-4D97-AF65-F5344CB8AC3E}">
        <p14:creationId xmlns:p14="http://schemas.microsoft.com/office/powerpoint/2010/main" val="2513085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11A11-BC0B-B73A-5F40-C6D413737B34}"/>
              </a:ext>
            </a:extLst>
          </p:cNvPr>
          <p:cNvSpPr>
            <a:spLocks noGrp="1"/>
          </p:cNvSpPr>
          <p:nvPr>
            <p:ph type="title"/>
          </p:nvPr>
        </p:nvSpPr>
        <p:spPr/>
        <p:txBody>
          <a:bodyPr/>
          <a:lstStyle/>
          <a:p>
            <a:r>
              <a:rPr lang="en-IN" dirty="0"/>
              <a:t>AI Representation</a:t>
            </a:r>
          </a:p>
        </p:txBody>
      </p:sp>
      <p:sp>
        <p:nvSpPr>
          <p:cNvPr id="3" name="Content Placeholder 2">
            <a:extLst>
              <a:ext uri="{FF2B5EF4-FFF2-40B4-BE49-F238E27FC236}">
                <a16:creationId xmlns:a16="http://schemas.microsoft.com/office/drawing/2014/main" id="{A5715773-14CA-F58C-BA7D-E8E37D898D7A}"/>
              </a:ext>
            </a:extLst>
          </p:cNvPr>
          <p:cNvSpPr>
            <a:spLocks noGrp="1"/>
          </p:cNvSpPr>
          <p:nvPr>
            <p:ph idx="1"/>
          </p:nvPr>
        </p:nvSpPr>
        <p:spPr/>
        <p:txBody>
          <a:bodyPr>
            <a:normAutofit fontScale="77500" lnSpcReduction="20000"/>
          </a:bodyPr>
          <a:lstStyle/>
          <a:p>
            <a:r>
              <a:rPr lang="en-US" b="0" i="0" dirty="0">
                <a:solidFill>
                  <a:srgbClr val="333333"/>
                </a:solidFill>
                <a:effectLst/>
                <a:latin typeface="inter-regular"/>
              </a:rPr>
              <a:t>Humans are best at understanding, reasoning, and interpreting knowledge. </a:t>
            </a:r>
          </a:p>
          <a:p>
            <a:r>
              <a:rPr lang="en-US" b="1" i="0" dirty="0">
                <a:solidFill>
                  <a:srgbClr val="333333"/>
                </a:solidFill>
                <a:effectLst/>
                <a:latin typeface="inter-bold"/>
              </a:rPr>
              <a:t>But how machines do all these things comes under knowledge representation and reasoning</a:t>
            </a:r>
            <a:endParaRPr lang="en-US" dirty="0">
              <a:solidFill>
                <a:srgbClr val="333333"/>
              </a:solidFill>
              <a:latin typeface="inter-regular"/>
            </a:endParaRPr>
          </a:p>
          <a:p>
            <a:pPr algn="just"/>
            <a:r>
              <a:rPr lang="en-US" b="0" i="0" dirty="0">
                <a:solidFill>
                  <a:srgbClr val="333333"/>
                </a:solidFill>
                <a:effectLst/>
                <a:latin typeface="inter-regular"/>
              </a:rPr>
              <a:t>Following are the kind of knowledge which needs to be represented in AI systems:</a:t>
            </a:r>
          </a:p>
          <a:p>
            <a:pPr algn="just">
              <a:buFont typeface="Arial" panose="020B0604020202020204" pitchFamily="34" charset="0"/>
              <a:buChar char="•"/>
            </a:pPr>
            <a:r>
              <a:rPr lang="en-US" b="1" i="0" dirty="0">
                <a:solidFill>
                  <a:srgbClr val="000000"/>
                </a:solidFill>
                <a:effectLst/>
                <a:latin typeface="inter-bold"/>
              </a:rPr>
              <a:t>Object:</a:t>
            </a:r>
            <a:r>
              <a:rPr lang="en-US" b="0" i="0" dirty="0">
                <a:solidFill>
                  <a:srgbClr val="000000"/>
                </a:solidFill>
                <a:effectLst/>
                <a:latin typeface="inter-regular"/>
              </a:rPr>
              <a:t> All the facts about objects in our world domain. E.g., Guitars contains strings, trumpets are brass instruments.</a:t>
            </a:r>
          </a:p>
          <a:p>
            <a:pPr algn="just">
              <a:buFont typeface="Arial" panose="020B0604020202020204" pitchFamily="34" charset="0"/>
              <a:buChar char="•"/>
            </a:pPr>
            <a:r>
              <a:rPr lang="en-US" b="1" i="0" dirty="0">
                <a:solidFill>
                  <a:srgbClr val="000000"/>
                </a:solidFill>
                <a:effectLst/>
                <a:latin typeface="inter-bold"/>
              </a:rPr>
              <a:t>Events:</a:t>
            </a:r>
            <a:r>
              <a:rPr lang="en-US" b="0" i="0" dirty="0">
                <a:solidFill>
                  <a:srgbClr val="000000"/>
                </a:solidFill>
                <a:effectLst/>
                <a:latin typeface="inter-regular"/>
              </a:rPr>
              <a:t> Events are the actions which occur in our world.</a:t>
            </a:r>
          </a:p>
          <a:p>
            <a:pPr algn="just">
              <a:buFont typeface="Arial" panose="020B0604020202020204" pitchFamily="34" charset="0"/>
              <a:buChar char="•"/>
            </a:pPr>
            <a:r>
              <a:rPr lang="en-US" b="1" i="0" dirty="0">
                <a:solidFill>
                  <a:srgbClr val="000000"/>
                </a:solidFill>
                <a:effectLst/>
                <a:latin typeface="inter-bold"/>
              </a:rPr>
              <a:t>Performance:</a:t>
            </a:r>
            <a:r>
              <a:rPr lang="en-US" b="0" i="0" dirty="0">
                <a:solidFill>
                  <a:srgbClr val="000000"/>
                </a:solidFill>
                <a:effectLst/>
                <a:latin typeface="inter-regular"/>
              </a:rPr>
              <a:t> It describe behavior which involves knowledge about how to do things.</a:t>
            </a:r>
          </a:p>
          <a:p>
            <a:pPr algn="just">
              <a:buFont typeface="Arial" panose="020B0604020202020204" pitchFamily="34" charset="0"/>
              <a:buChar char="•"/>
            </a:pPr>
            <a:r>
              <a:rPr lang="en-US" b="1" i="0" dirty="0">
                <a:solidFill>
                  <a:srgbClr val="000000"/>
                </a:solidFill>
                <a:effectLst/>
                <a:latin typeface="inter-bold"/>
              </a:rPr>
              <a:t>Meta-knowledge:</a:t>
            </a:r>
            <a:r>
              <a:rPr lang="en-US" b="0" i="0" dirty="0">
                <a:solidFill>
                  <a:srgbClr val="000000"/>
                </a:solidFill>
                <a:effectLst/>
                <a:latin typeface="inter-regular"/>
              </a:rPr>
              <a:t> It is knowledge about what we know.</a:t>
            </a:r>
          </a:p>
          <a:p>
            <a:pPr algn="just">
              <a:buFont typeface="Arial" panose="020B0604020202020204" pitchFamily="34" charset="0"/>
              <a:buChar char="•"/>
            </a:pPr>
            <a:r>
              <a:rPr lang="en-US" b="1" i="0" dirty="0">
                <a:solidFill>
                  <a:srgbClr val="000000"/>
                </a:solidFill>
                <a:effectLst/>
                <a:latin typeface="inter-bold"/>
              </a:rPr>
              <a:t>Facts:</a:t>
            </a:r>
            <a:r>
              <a:rPr lang="en-US" b="0" i="0" dirty="0">
                <a:solidFill>
                  <a:srgbClr val="000000"/>
                </a:solidFill>
                <a:effectLst/>
                <a:latin typeface="inter-regular"/>
              </a:rPr>
              <a:t> Facts are the truths about the real world and what we represent.</a:t>
            </a:r>
          </a:p>
          <a:p>
            <a:pPr algn="just">
              <a:buFont typeface="Arial" panose="020B0604020202020204" pitchFamily="34" charset="0"/>
              <a:buChar char="•"/>
            </a:pPr>
            <a:r>
              <a:rPr lang="en-US" b="1" i="0" dirty="0">
                <a:solidFill>
                  <a:srgbClr val="000000"/>
                </a:solidFill>
                <a:effectLst/>
                <a:latin typeface="inter-bold"/>
              </a:rPr>
              <a:t>Knowledge-Base:</a:t>
            </a:r>
            <a:r>
              <a:rPr lang="en-US" b="0" i="0" dirty="0">
                <a:solidFill>
                  <a:srgbClr val="000000"/>
                </a:solidFill>
                <a:effectLst/>
                <a:latin typeface="inter-regular"/>
              </a:rPr>
              <a:t> The central component of the knowledge-based agents is the knowledge base. It is represented as KB. </a:t>
            </a:r>
          </a:p>
          <a:p>
            <a:endParaRPr lang="en-IN" dirty="0"/>
          </a:p>
        </p:txBody>
      </p:sp>
    </p:spTree>
    <p:extLst>
      <p:ext uri="{BB962C8B-B14F-4D97-AF65-F5344CB8AC3E}">
        <p14:creationId xmlns:p14="http://schemas.microsoft.com/office/powerpoint/2010/main" val="31259999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E998D-411B-FC5F-F82E-AEC3B1E51052}"/>
              </a:ext>
            </a:extLst>
          </p:cNvPr>
          <p:cNvSpPr>
            <a:spLocks noGrp="1"/>
          </p:cNvSpPr>
          <p:nvPr>
            <p:ph type="title"/>
          </p:nvPr>
        </p:nvSpPr>
        <p:spPr/>
        <p:txBody>
          <a:bodyPr/>
          <a:lstStyle/>
          <a:p>
            <a:r>
              <a:rPr lang="en-IN" dirty="0"/>
              <a:t>Future Scope of AI</a:t>
            </a:r>
          </a:p>
        </p:txBody>
      </p:sp>
      <p:sp>
        <p:nvSpPr>
          <p:cNvPr id="3" name="Content Placeholder 2">
            <a:extLst>
              <a:ext uri="{FF2B5EF4-FFF2-40B4-BE49-F238E27FC236}">
                <a16:creationId xmlns:a16="http://schemas.microsoft.com/office/drawing/2014/main" id="{F10B0B2D-EA96-906A-A1B8-C3E80E8AB68E}"/>
              </a:ext>
            </a:extLst>
          </p:cNvPr>
          <p:cNvSpPr>
            <a:spLocks noGrp="1"/>
          </p:cNvSpPr>
          <p:nvPr>
            <p:ph idx="1"/>
          </p:nvPr>
        </p:nvSpPr>
        <p:spPr/>
        <p:txBody>
          <a:bodyPr/>
          <a:lstStyle/>
          <a:p>
            <a:r>
              <a:rPr lang="en-US" b="0" i="0" dirty="0">
                <a:solidFill>
                  <a:srgbClr val="333333"/>
                </a:solidFill>
                <a:effectLst/>
                <a:latin typeface="inter-regular"/>
              </a:rPr>
              <a:t>The scope of Artificial Intelligence is limited to domestic and commercial purposes as the medical and aviation sectors are also using AI to improve their services. If AI is outperforming human efforts, then opting for AI automation will reduce costs in the long run for a business.</a:t>
            </a:r>
          </a:p>
          <a:p>
            <a:r>
              <a:rPr lang="en-IN" b="0" i="0" dirty="0">
                <a:solidFill>
                  <a:srgbClr val="610B4B"/>
                </a:solidFill>
                <a:effectLst/>
                <a:latin typeface="erdana"/>
              </a:rPr>
              <a:t>Banking-</a:t>
            </a:r>
            <a:r>
              <a:rPr lang="en-US" b="1" i="0" dirty="0">
                <a:solidFill>
                  <a:srgbClr val="333333"/>
                </a:solidFill>
                <a:effectLst/>
                <a:latin typeface="inter-bold"/>
              </a:rPr>
              <a:t> customer support, enhanced data quality, fraud prevention, digital assistants</a:t>
            </a:r>
            <a:r>
              <a:rPr lang="en-US" dirty="0">
                <a:solidFill>
                  <a:srgbClr val="333333"/>
                </a:solidFill>
                <a:latin typeface="inter-regular"/>
              </a:rPr>
              <a:t> </a:t>
            </a:r>
            <a:r>
              <a:rPr lang="en-US" dirty="0" err="1">
                <a:solidFill>
                  <a:srgbClr val="333333"/>
                </a:solidFill>
                <a:latin typeface="inter-regular"/>
              </a:rPr>
              <a:t>etc</a:t>
            </a:r>
            <a:endParaRPr lang="en-US" dirty="0">
              <a:solidFill>
                <a:srgbClr val="333333"/>
              </a:solidFill>
              <a:latin typeface="inter-regular"/>
            </a:endParaRPr>
          </a:p>
          <a:p>
            <a:r>
              <a:rPr lang="en-IN" b="0" i="0" dirty="0">
                <a:solidFill>
                  <a:srgbClr val="610B4B"/>
                </a:solidFill>
                <a:effectLst/>
                <a:latin typeface="erdana"/>
              </a:rPr>
              <a:t>Health care and medicine</a:t>
            </a:r>
          </a:p>
          <a:p>
            <a:r>
              <a:rPr lang="en-US" b="0" i="0" dirty="0">
                <a:solidFill>
                  <a:srgbClr val="333333"/>
                </a:solidFill>
                <a:effectLst/>
                <a:latin typeface="inter-regular"/>
              </a:rPr>
              <a:t>Jobs in AI </a:t>
            </a:r>
            <a:r>
              <a:rPr lang="en-US" b="0" i="0">
                <a:solidFill>
                  <a:srgbClr val="333333"/>
                </a:solidFill>
                <a:effectLst/>
                <a:latin typeface="inter-regular"/>
              </a:rPr>
              <a:t>will increase by 74</a:t>
            </a:r>
            <a:endParaRPr lang="en-IN" b="0" i="0">
              <a:solidFill>
                <a:srgbClr val="610B4B"/>
              </a:solidFill>
              <a:effectLst/>
              <a:latin typeface="erdana"/>
            </a:endParaRPr>
          </a:p>
          <a:p>
            <a:endParaRPr lang="en-IN" dirty="0"/>
          </a:p>
        </p:txBody>
      </p:sp>
    </p:spTree>
    <p:extLst>
      <p:ext uri="{BB962C8B-B14F-4D97-AF65-F5344CB8AC3E}">
        <p14:creationId xmlns:p14="http://schemas.microsoft.com/office/powerpoint/2010/main" val="41607834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36307-898C-A9A3-4F7D-65A717B6A665}"/>
              </a:ext>
            </a:extLst>
          </p:cNvPr>
          <p:cNvSpPr>
            <a:spLocks noGrp="1"/>
          </p:cNvSpPr>
          <p:nvPr>
            <p:ph type="title"/>
          </p:nvPr>
        </p:nvSpPr>
        <p:spPr/>
        <p:txBody>
          <a:bodyPr/>
          <a:lstStyle/>
          <a:p>
            <a:r>
              <a:rPr lang="en-US" dirty="0"/>
              <a:t>Issues in the design of search algorithm</a:t>
            </a:r>
            <a:endParaRPr lang="en-IN" dirty="0"/>
          </a:p>
        </p:txBody>
      </p:sp>
      <p:sp>
        <p:nvSpPr>
          <p:cNvPr id="3" name="Content Placeholder 2">
            <a:extLst>
              <a:ext uri="{FF2B5EF4-FFF2-40B4-BE49-F238E27FC236}">
                <a16:creationId xmlns:a16="http://schemas.microsoft.com/office/drawing/2014/main" id="{A6871E08-38B5-0509-A0CE-3AE0158CF419}"/>
              </a:ext>
            </a:extLst>
          </p:cNvPr>
          <p:cNvSpPr>
            <a:spLocks noGrp="1"/>
          </p:cNvSpPr>
          <p:nvPr>
            <p:ph idx="1"/>
          </p:nvPr>
        </p:nvSpPr>
        <p:spPr/>
        <p:txBody>
          <a:bodyPr/>
          <a:lstStyle/>
          <a:p>
            <a:pPr algn="l">
              <a:buFont typeface="+mj-lt"/>
              <a:buAutoNum type="arabicPeriod"/>
            </a:pPr>
            <a:r>
              <a:rPr lang="en-US" b="0" i="0" dirty="0">
                <a:solidFill>
                  <a:srgbClr val="292929"/>
                </a:solidFill>
                <a:effectLst/>
                <a:latin typeface="source-serif-pro"/>
              </a:rPr>
              <a:t>The </a:t>
            </a:r>
            <a:r>
              <a:rPr lang="en-US" b="1" i="0" dirty="0">
                <a:solidFill>
                  <a:srgbClr val="292929"/>
                </a:solidFill>
                <a:effectLst/>
                <a:latin typeface="source-serif-pro"/>
              </a:rPr>
              <a:t>direction</a:t>
            </a:r>
            <a:r>
              <a:rPr lang="en-US" b="0" i="0" dirty="0">
                <a:solidFill>
                  <a:srgbClr val="292929"/>
                </a:solidFill>
                <a:effectLst/>
                <a:latin typeface="source-serif-pro"/>
              </a:rPr>
              <a:t> in which to conduct search (</a:t>
            </a:r>
            <a:r>
              <a:rPr lang="en-US" b="1" i="0" dirty="0">
                <a:solidFill>
                  <a:srgbClr val="292929"/>
                </a:solidFill>
                <a:effectLst/>
                <a:latin typeface="source-serif-pro"/>
              </a:rPr>
              <a:t>forward</a:t>
            </a:r>
            <a:r>
              <a:rPr lang="en-US" b="0" i="0" dirty="0">
                <a:solidFill>
                  <a:srgbClr val="292929"/>
                </a:solidFill>
                <a:effectLst/>
                <a:latin typeface="source-serif-pro"/>
              </a:rPr>
              <a:t> versus </a:t>
            </a:r>
            <a:r>
              <a:rPr lang="en-US" b="1" i="0" dirty="0">
                <a:solidFill>
                  <a:srgbClr val="292929"/>
                </a:solidFill>
                <a:effectLst/>
                <a:latin typeface="source-serif-pro"/>
              </a:rPr>
              <a:t>backward</a:t>
            </a:r>
            <a:r>
              <a:rPr lang="en-US" b="0" i="0" dirty="0">
                <a:solidFill>
                  <a:srgbClr val="292929"/>
                </a:solidFill>
                <a:effectLst/>
                <a:latin typeface="source-serif-pro"/>
              </a:rPr>
              <a:t> reasoning). If the search proceeds from start state towards a goal state, it is a forward search or we can also search from the goal.</a:t>
            </a:r>
          </a:p>
          <a:p>
            <a:pPr algn="l">
              <a:buFont typeface="+mj-lt"/>
              <a:buAutoNum type="arabicPeriod"/>
            </a:pPr>
            <a:r>
              <a:rPr lang="en-US" b="0" i="0" dirty="0">
                <a:solidFill>
                  <a:srgbClr val="292929"/>
                </a:solidFill>
                <a:effectLst/>
                <a:latin typeface="source-serif-pro"/>
              </a:rPr>
              <a:t>How to select applicable rules (Matching). Production systems typically spend </a:t>
            </a:r>
            <a:r>
              <a:rPr lang="en-US" b="1" i="0" dirty="0">
                <a:solidFill>
                  <a:srgbClr val="292929"/>
                </a:solidFill>
                <a:effectLst/>
                <a:latin typeface="source-serif-pro"/>
              </a:rPr>
              <a:t>most of their time looking for rules to apply</a:t>
            </a:r>
            <a:r>
              <a:rPr lang="en-US" b="0" i="0" dirty="0">
                <a:solidFill>
                  <a:srgbClr val="292929"/>
                </a:solidFill>
                <a:effectLst/>
                <a:latin typeface="source-serif-pro"/>
              </a:rPr>
              <a:t>. So, it is critical to have efficient procedures for matching rules against states.</a:t>
            </a:r>
          </a:p>
          <a:p>
            <a:pPr algn="l">
              <a:buFont typeface="+mj-lt"/>
              <a:buAutoNum type="arabicPeriod"/>
            </a:pPr>
            <a:r>
              <a:rPr lang="en-US" b="0" i="0" dirty="0">
                <a:solidFill>
                  <a:srgbClr val="292929"/>
                </a:solidFill>
                <a:effectLst/>
                <a:latin typeface="source-serif-pro"/>
              </a:rPr>
              <a:t>How to represent each node of the search process (knowledge representation problem).</a:t>
            </a:r>
          </a:p>
          <a:p>
            <a:endParaRPr lang="en-IN" dirty="0"/>
          </a:p>
        </p:txBody>
      </p:sp>
    </p:spTree>
    <p:extLst>
      <p:ext uri="{BB962C8B-B14F-4D97-AF65-F5344CB8AC3E}">
        <p14:creationId xmlns:p14="http://schemas.microsoft.com/office/powerpoint/2010/main" val="16991343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779E1-8AA4-687C-24FC-D3116DCF357A}"/>
              </a:ext>
            </a:extLst>
          </p:cNvPr>
          <p:cNvSpPr>
            <a:spLocks noGrp="1"/>
          </p:cNvSpPr>
          <p:nvPr>
            <p:ph type="title"/>
          </p:nvPr>
        </p:nvSpPr>
        <p:spPr/>
        <p:txBody>
          <a:bodyPr/>
          <a:lstStyle/>
          <a:p>
            <a:r>
              <a:rPr lang="en-US" dirty="0"/>
              <a:t>Defining Problems as a State Space Search,</a:t>
            </a:r>
            <a:endParaRPr lang="en-IN" dirty="0"/>
          </a:p>
        </p:txBody>
      </p:sp>
      <p:sp>
        <p:nvSpPr>
          <p:cNvPr id="3" name="Content Placeholder 2">
            <a:extLst>
              <a:ext uri="{FF2B5EF4-FFF2-40B4-BE49-F238E27FC236}">
                <a16:creationId xmlns:a16="http://schemas.microsoft.com/office/drawing/2014/main" id="{C75C6F49-7D54-F9BB-8A19-F29B6AA7D053}"/>
              </a:ext>
            </a:extLst>
          </p:cNvPr>
          <p:cNvSpPr>
            <a:spLocks noGrp="1"/>
          </p:cNvSpPr>
          <p:nvPr>
            <p:ph idx="1"/>
          </p:nvPr>
        </p:nvSpPr>
        <p:spPr/>
        <p:txBody>
          <a:bodyPr/>
          <a:lstStyle/>
          <a:p>
            <a:r>
              <a:rPr lang="en-US" dirty="0"/>
              <a:t>It has a start state, end state and all states in between the two where the answer to the problem is to be searched.</a:t>
            </a:r>
          </a:p>
          <a:p>
            <a:r>
              <a:rPr lang="en-US" dirty="0"/>
              <a:t>Problem: Question to be solved, It </a:t>
            </a:r>
            <a:r>
              <a:rPr lang="en-US" dirty="0" err="1"/>
              <a:t>defienes</a:t>
            </a:r>
            <a:r>
              <a:rPr lang="en-US" dirty="0"/>
              <a:t> the start, end and all valid states in between  </a:t>
            </a:r>
          </a:p>
          <a:p>
            <a:r>
              <a:rPr lang="en-US" dirty="0"/>
              <a:t>State Space search: All possible states are considered in order to find the goal state with desired property</a:t>
            </a:r>
          </a:p>
          <a:p>
            <a:r>
              <a:rPr lang="en-US" dirty="0" err="1"/>
              <a:t>Eg</a:t>
            </a:r>
            <a:r>
              <a:rPr lang="en-US" dirty="0"/>
              <a:t>: 8 Puzzle Problem</a:t>
            </a:r>
            <a:endParaRPr lang="en-IN" dirty="0"/>
          </a:p>
        </p:txBody>
      </p:sp>
    </p:spTree>
    <p:extLst>
      <p:ext uri="{BB962C8B-B14F-4D97-AF65-F5344CB8AC3E}">
        <p14:creationId xmlns:p14="http://schemas.microsoft.com/office/powerpoint/2010/main" val="17186862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13DE2-72CA-4FB3-5805-89C79EC17DC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960C2F9-5AD1-F57B-A2BC-2A4B3C7C7126}"/>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7B9055A4-1C94-79CF-51F3-F7982D5676D3}"/>
              </a:ext>
            </a:extLst>
          </p:cNvPr>
          <p:cNvPicPr>
            <a:picLocks noChangeAspect="1"/>
          </p:cNvPicPr>
          <p:nvPr/>
        </p:nvPicPr>
        <p:blipFill rotWithShape="1">
          <a:blip r:embed="rId2"/>
          <a:srcRect l="42000" t="26621" r="16158" b="56491"/>
          <a:stretch/>
        </p:blipFill>
        <p:spPr>
          <a:xfrm>
            <a:off x="838200" y="554589"/>
            <a:ext cx="10008013" cy="2272197"/>
          </a:xfrm>
          <a:prstGeom prst="rect">
            <a:avLst/>
          </a:prstGeom>
        </p:spPr>
      </p:pic>
      <p:pic>
        <p:nvPicPr>
          <p:cNvPr id="7" name="Picture 6">
            <a:extLst>
              <a:ext uri="{FF2B5EF4-FFF2-40B4-BE49-F238E27FC236}">
                <a16:creationId xmlns:a16="http://schemas.microsoft.com/office/drawing/2014/main" id="{8BB3FC97-C7D1-7A6E-21F8-3D955D0E93D3}"/>
              </a:ext>
            </a:extLst>
          </p:cNvPr>
          <p:cNvPicPr>
            <a:picLocks noChangeAspect="1"/>
          </p:cNvPicPr>
          <p:nvPr/>
        </p:nvPicPr>
        <p:blipFill rotWithShape="1">
          <a:blip r:embed="rId3"/>
          <a:srcRect l="35368" t="27415" r="4948" b="20842"/>
          <a:stretch/>
        </p:blipFill>
        <p:spPr>
          <a:xfrm>
            <a:off x="1530417" y="2432758"/>
            <a:ext cx="8056346" cy="3928691"/>
          </a:xfrm>
          <a:prstGeom prst="rect">
            <a:avLst/>
          </a:prstGeom>
        </p:spPr>
      </p:pic>
    </p:spTree>
    <p:extLst>
      <p:ext uri="{BB962C8B-B14F-4D97-AF65-F5344CB8AC3E}">
        <p14:creationId xmlns:p14="http://schemas.microsoft.com/office/powerpoint/2010/main" val="22885716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C6F74-F8B9-199C-DE94-769C782CCDEE}"/>
              </a:ext>
            </a:extLst>
          </p:cNvPr>
          <p:cNvSpPr>
            <a:spLocks noGrp="1"/>
          </p:cNvSpPr>
          <p:nvPr>
            <p:ph type="title"/>
          </p:nvPr>
        </p:nvSpPr>
        <p:spPr/>
        <p:txBody>
          <a:bodyPr/>
          <a:lstStyle/>
          <a:p>
            <a:r>
              <a:rPr lang="en-US" sz="7200" b="1" dirty="0"/>
              <a:t>END</a:t>
            </a:r>
            <a:endParaRPr lang="en-IN" b="1" dirty="0"/>
          </a:p>
        </p:txBody>
      </p:sp>
      <p:pic>
        <p:nvPicPr>
          <p:cNvPr id="5" name="Content Placeholder 4">
            <a:extLst>
              <a:ext uri="{FF2B5EF4-FFF2-40B4-BE49-F238E27FC236}">
                <a16:creationId xmlns:a16="http://schemas.microsoft.com/office/drawing/2014/main" id="{BF56F2AB-1AC2-FD6E-2020-344797061232}"/>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521820" y="386343"/>
            <a:ext cx="5736656" cy="5802094"/>
          </a:xfrm>
        </p:spPr>
      </p:pic>
      <p:sp>
        <p:nvSpPr>
          <p:cNvPr id="6" name="TextBox 5">
            <a:extLst>
              <a:ext uri="{FF2B5EF4-FFF2-40B4-BE49-F238E27FC236}">
                <a16:creationId xmlns:a16="http://schemas.microsoft.com/office/drawing/2014/main" id="{49C34FD3-8142-F5E0-AB10-551A1A3E8274}"/>
              </a:ext>
            </a:extLst>
          </p:cNvPr>
          <p:cNvSpPr txBox="1"/>
          <p:nvPr/>
        </p:nvSpPr>
        <p:spPr>
          <a:xfrm>
            <a:off x="4492884" y="5622696"/>
            <a:ext cx="3206231" cy="230832"/>
          </a:xfrm>
          <a:prstGeom prst="rect">
            <a:avLst/>
          </a:prstGeom>
          <a:noFill/>
        </p:spPr>
        <p:txBody>
          <a:bodyPr wrap="square" rtlCol="0">
            <a:spAutoFit/>
          </a:bodyPr>
          <a:lstStyle/>
          <a:p>
            <a:r>
              <a:rPr lang="en-IN" sz="900">
                <a:hlinkClick r:id="rId3" tooltip="https://etrp.wmo.int/course/view.php?id=69"/>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2192986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9D52-A112-ED28-D28C-9156F7D2F8A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2AAF969-4D4D-16D8-BE53-0A6668507B5A}"/>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47D15C32-70C3-CB0B-1A93-D434D3F9C30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5588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A38B9-41A6-0C6F-BD65-C0E2D7B21813}"/>
              </a:ext>
            </a:extLst>
          </p:cNvPr>
          <p:cNvSpPr>
            <a:spLocks noGrp="1"/>
          </p:cNvSpPr>
          <p:nvPr>
            <p:ph type="title"/>
          </p:nvPr>
        </p:nvSpPr>
        <p:spPr/>
        <p:txBody>
          <a:bodyPr>
            <a:normAutofit fontScale="90000"/>
          </a:bodyPr>
          <a:lstStyle/>
          <a:p>
            <a:r>
              <a:rPr lang="en-US" dirty="0"/>
              <a:t>In 1997 Deep Mind was the first AI to beat Garry Kasparov in Chess.</a:t>
            </a:r>
            <a:br>
              <a:rPr lang="en-US" dirty="0"/>
            </a:br>
            <a:endParaRPr lang="en-IN" dirty="0"/>
          </a:p>
        </p:txBody>
      </p:sp>
      <p:sp>
        <p:nvSpPr>
          <p:cNvPr id="3" name="Content Placeholder 2">
            <a:extLst>
              <a:ext uri="{FF2B5EF4-FFF2-40B4-BE49-F238E27FC236}">
                <a16:creationId xmlns:a16="http://schemas.microsoft.com/office/drawing/2014/main" id="{DD531E24-9B9D-BE3D-F94D-79C7ECED57A7}"/>
              </a:ext>
            </a:extLst>
          </p:cNvPr>
          <p:cNvSpPr>
            <a:spLocks noGrp="1"/>
          </p:cNvSpPr>
          <p:nvPr>
            <p:ph idx="1"/>
          </p:nvPr>
        </p:nvSpPr>
        <p:spPr/>
        <p:txBody>
          <a:bodyPr/>
          <a:lstStyle/>
          <a:p>
            <a:r>
              <a:rPr lang="en-US" dirty="0"/>
              <a:t>Most widely telecasted game ever </a:t>
            </a:r>
            <a:endParaRPr lang="en-IN" dirty="0"/>
          </a:p>
        </p:txBody>
      </p:sp>
      <p:pic>
        <p:nvPicPr>
          <p:cNvPr id="5" name="Picture 4">
            <a:extLst>
              <a:ext uri="{FF2B5EF4-FFF2-40B4-BE49-F238E27FC236}">
                <a16:creationId xmlns:a16="http://schemas.microsoft.com/office/drawing/2014/main" id="{8B3B8D49-321A-7061-0E44-78D05184E29D}"/>
              </a:ext>
            </a:extLst>
          </p:cNvPr>
          <p:cNvPicPr>
            <a:picLocks noChangeAspect="1"/>
          </p:cNvPicPr>
          <p:nvPr/>
        </p:nvPicPr>
        <p:blipFill rotWithShape="1">
          <a:blip r:embed="rId2"/>
          <a:srcRect l="5369" t="7859" r="3447" b="17474"/>
          <a:stretch/>
        </p:blipFill>
        <p:spPr>
          <a:xfrm>
            <a:off x="838200" y="2275355"/>
            <a:ext cx="9625263" cy="4433454"/>
          </a:xfrm>
          <a:prstGeom prst="rect">
            <a:avLst/>
          </a:prstGeom>
        </p:spPr>
      </p:pic>
    </p:spTree>
    <p:extLst>
      <p:ext uri="{BB962C8B-B14F-4D97-AF65-F5344CB8AC3E}">
        <p14:creationId xmlns:p14="http://schemas.microsoft.com/office/powerpoint/2010/main" val="173536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7771E-DC92-631F-2ACB-730445201123}"/>
              </a:ext>
            </a:extLst>
          </p:cNvPr>
          <p:cNvSpPr>
            <a:spLocks noGrp="1"/>
          </p:cNvSpPr>
          <p:nvPr>
            <p:ph type="title"/>
          </p:nvPr>
        </p:nvSpPr>
        <p:spPr>
          <a:xfrm>
            <a:off x="838199" y="250257"/>
            <a:ext cx="10336731" cy="1367877"/>
          </a:xfrm>
        </p:spPr>
        <p:txBody>
          <a:bodyPr>
            <a:normAutofit/>
          </a:bodyPr>
          <a:lstStyle/>
          <a:p>
            <a:r>
              <a:rPr lang="en-US" dirty="0"/>
              <a:t>Lee Sedol 18 times world champion in Go Chess was defeated by AI AlphaGo</a:t>
            </a:r>
            <a:endParaRPr lang="en-IN" dirty="0"/>
          </a:p>
        </p:txBody>
      </p:sp>
      <p:sp>
        <p:nvSpPr>
          <p:cNvPr id="3" name="Content Placeholder 2">
            <a:extLst>
              <a:ext uri="{FF2B5EF4-FFF2-40B4-BE49-F238E27FC236}">
                <a16:creationId xmlns:a16="http://schemas.microsoft.com/office/drawing/2014/main" id="{0F2CAB69-F2F6-5330-F076-D86158110EFB}"/>
              </a:ext>
            </a:extLst>
          </p:cNvPr>
          <p:cNvSpPr>
            <a:spLocks noGrp="1"/>
          </p:cNvSpPr>
          <p:nvPr>
            <p:ph idx="1"/>
          </p:nvPr>
        </p:nvSpPr>
        <p:spPr/>
        <p:txBody>
          <a:bodyPr/>
          <a:lstStyle/>
          <a:p>
            <a:r>
              <a:rPr lang="en-US" dirty="0"/>
              <a:t>Complex than Chess, China Japan &amp; Korea</a:t>
            </a:r>
            <a:endParaRPr lang="en-IN" dirty="0"/>
          </a:p>
        </p:txBody>
      </p:sp>
      <p:pic>
        <p:nvPicPr>
          <p:cNvPr id="1026" name="Picture 2" descr="AlphaGo, Lee Sedol, and the Reassuring Future of Humans and Machines | The  New Yorker">
            <a:extLst>
              <a:ext uri="{FF2B5EF4-FFF2-40B4-BE49-F238E27FC236}">
                <a16:creationId xmlns:a16="http://schemas.microsoft.com/office/drawing/2014/main" id="{CD15FD63-FF1F-D0DC-AAD2-3DAEFDDBB9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730" y="2363020"/>
            <a:ext cx="7150367" cy="3720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2619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DC8A7-53BA-2209-08FF-4EAA938E2F2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6CA250E-061F-7B76-5FFF-0025BBA4A50F}"/>
              </a:ext>
            </a:extLst>
          </p:cNvPr>
          <p:cNvSpPr>
            <a:spLocks noGrp="1"/>
          </p:cNvSpPr>
          <p:nvPr>
            <p:ph idx="1"/>
          </p:nvPr>
        </p:nvSpPr>
        <p:spPr/>
        <p:txBody>
          <a:bodyPr/>
          <a:lstStyle/>
          <a:p>
            <a:r>
              <a:rPr lang="en-US" dirty="0"/>
              <a:t>We use games to train AI</a:t>
            </a:r>
          </a:p>
          <a:p>
            <a:r>
              <a:rPr lang="en-US" dirty="0"/>
              <a:t>Games are a confined Environment, </a:t>
            </a:r>
          </a:p>
          <a:p>
            <a:r>
              <a:rPr lang="en-US" dirty="0"/>
              <a:t>If we can beat a game than same principals can be applied to Business</a:t>
            </a:r>
            <a:endParaRPr lang="en-IN" dirty="0"/>
          </a:p>
        </p:txBody>
      </p:sp>
    </p:spTree>
    <p:extLst>
      <p:ext uri="{BB962C8B-B14F-4D97-AF65-F5344CB8AC3E}">
        <p14:creationId xmlns:p14="http://schemas.microsoft.com/office/powerpoint/2010/main" val="2319771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A129A-F83A-0D17-B359-AFAA11E8BCC9}"/>
              </a:ext>
            </a:extLst>
          </p:cNvPr>
          <p:cNvSpPr>
            <a:spLocks noGrp="1"/>
          </p:cNvSpPr>
          <p:nvPr>
            <p:ph type="title"/>
          </p:nvPr>
        </p:nvSpPr>
        <p:spPr/>
        <p:txBody>
          <a:bodyPr>
            <a:normAutofit fontScale="90000"/>
          </a:bodyPr>
          <a:lstStyle/>
          <a:p>
            <a:r>
              <a:rPr lang="en-US" b="0" i="0" dirty="0">
                <a:solidFill>
                  <a:srgbClr val="1C1D1F"/>
                </a:solidFill>
                <a:effectLst/>
                <a:latin typeface="Udemy Sans"/>
              </a:rPr>
              <a:t>They applied artificial intelligence</a:t>
            </a:r>
            <a:br>
              <a:rPr lang="en-US" b="0" i="0" dirty="0">
                <a:solidFill>
                  <a:srgbClr val="1C1D1F"/>
                </a:solidFill>
                <a:effectLst/>
                <a:latin typeface="Udemy Sans"/>
              </a:rPr>
            </a:br>
            <a:r>
              <a:rPr lang="en-US" b="0" i="0" u="sng" dirty="0">
                <a:solidFill>
                  <a:srgbClr val="401B9C"/>
                </a:solidFill>
                <a:effectLst/>
                <a:latin typeface="Udemy Sans"/>
              </a:rPr>
              <a:t>to a Google warehouse to control the air cooling</a:t>
            </a:r>
            <a:br>
              <a:rPr lang="en-US" b="0" i="0" u="sng" dirty="0">
                <a:solidFill>
                  <a:srgbClr val="401B9C"/>
                </a:solidFill>
                <a:effectLst/>
                <a:latin typeface="Udemy Sans"/>
              </a:rPr>
            </a:br>
            <a:endParaRPr lang="en-IN" dirty="0"/>
          </a:p>
        </p:txBody>
      </p:sp>
      <p:sp>
        <p:nvSpPr>
          <p:cNvPr id="3" name="Content Placeholder 2">
            <a:extLst>
              <a:ext uri="{FF2B5EF4-FFF2-40B4-BE49-F238E27FC236}">
                <a16:creationId xmlns:a16="http://schemas.microsoft.com/office/drawing/2014/main" id="{633356FC-AE24-0445-12BE-12440597ADC2}"/>
              </a:ext>
            </a:extLst>
          </p:cNvPr>
          <p:cNvSpPr>
            <a:spLocks noGrp="1"/>
          </p:cNvSpPr>
          <p:nvPr>
            <p:ph idx="1"/>
          </p:nvPr>
        </p:nvSpPr>
        <p:spPr/>
        <p:txBody>
          <a:bodyPr/>
          <a:lstStyle/>
          <a:p>
            <a:pPr algn="l"/>
            <a:r>
              <a:rPr lang="en-US" b="0" i="0" dirty="0">
                <a:solidFill>
                  <a:srgbClr val="1C1D1F"/>
                </a:solidFill>
                <a:effectLst/>
                <a:latin typeface="Udemy Sans"/>
              </a:rPr>
              <a:t>As soon they switch on the AI, it goes down.</a:t>
            </a:r>
          </a:p>
          <a:p>
            <a:pPr algn="l"/>
            <a:r>
              <a:rPr lang="en-US" b="0" i="0" dirty="0">
                <a:solidFill>
                  <a:srgbClr val="1C1D1F"/>
                </a:solidFill>
                <a:effectLst/>
                <a:latin typeface="Udemy Sans"/>
              </a:rPr>
              <a:t>And then they switch it back off, it goes up.</a:t>
            </a:r>
          </a:p>
          <a:p>
            <a:pPr algn="l"/>
            <a:r>
              <a:rPr lang="en-US" b="0" i="0" dirty="0">
                <a:solidFill>
                  <a:srgbClr val="1C1D1F"/>
                </a:solidFill>
                <a:effectLst/>
                <a:latin typeface="Udemy Sans"/>
              </a:rPr>
              <a:t>They were able to save 40%</a:t>
            </a:r>
          </a:p>
          <a:p>
            <a:pPr algn="l"/>
            <a:r>
              <a:rPr lang="en-US" b="0" i="0" u="sng" dirty="0">
                <a:solidFill>
                  <a:srgbClr val="401B9C"/>
                </a:solidFill>
                <a:effectLst/>
                <a:latin typeface="Udemy Sans"/>
              </a:rPr>
              <a:t>on their electricity bill,</a:t>
            </a:r>
          </a:p>
          <a:p>
            <a:endParaRPr lang="en-IN" dirty="0"/>
          </a:p>
        </p:txBody>
      </p:sp>
      <p:pic>
        <p:nvPicPr>
          <p:cNvPr id="7" name="Picture 6">
            <a:extLst>
              <a:ext uri="{FF2B5EF4-FFF2-40B4-BE49-F238E27FC236}">
                <a16:creationId xmlns:a16="http://schemas.microsoft.com/office/drawing/2014/main" id="{A25F2E60-9B84-E3B6-EDA7-2429036BCE77}"/>
              </a:ext>
            </a:extLst>
          </p:cNvPr>
          <p:cNvPicPr>
            <a:picLocks noChangeAspect="1"/>
          </p:cNvPicPr>
          <p:nvPr/>
        </p:nvPicPr>
        <p:blipFill rotWithShape="1">
          <a:blip r:embed="rId2"/>
          <a:srcRect l="10894" t="31860" r="37948" b="28281"/>
          <a:stretch/>
        </p:blipFill>
        <p:spPr>
          <a:xfrm>
            <a:off x="933650" y="3330340"/>
            <a:ext cx="6237171" cy="2733575"/>
          </a:xfrm>
          <a:prstGeom prst="rect">
            <a:avLst/>
          </a:prstGeom>
        </p:spPr>
      </p:pic>
    </p:spTree>
    <p:extLst>
      <p:ext uri="{BB962C8B-B14F-4D97-AF65-F5344CB8AC3E}">
        <p14:creationId xmlns:p14="http://schemas.microsoft.com/office/powerpoint/2010/main" val="2522589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B0813-9E52-EC75-0CFB-242BB94EFF7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72D1BF3-9041-2075-6A4D-652B2F26BB00}"/>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D97C464-1C19-2563-06CD-9FCB293C85A3}"/>
              </a:ext>
            </a:extLst>
          </p:cNvPr>
          <p:cNvPicPr>
            <a:picLocks noChangeAspect="1"/>
          </p:cNvPicPr>
          <p:nvPr/>
        </p:nvPicPr>
        <p:blipFill rotWithShape="1">
          <a:blip r:embed="rId2"/>
          <a:srcRect l="12158" t="31017" r="42764" b="25614"/>
          <a:stretch/>
        </p:blipFill>
        <p:spPr>
          <a:xfrm>
            <a:off x="981776" y="1856326"/>
            <a:ext cx="7615111" cy="4120962"/>
          </a:xfrm>
          <a:prstGeom prst="rect">
            <a:avLst/>
          </a:prstGeom>
        </p:spPr>
      </p:pic>
    </p:spTree>
    <p:extLst>
      <p:ext uri="{BB962C8B-B14F-4D97-AF65-F5344CB8AC3E}">
        <p14:creationId xmlns:p14="http://schemas.microsoft.com/office/powerpoint/2010/main" val="37972343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2493</TotalTime>
  <Words>1898</Words>
  <Application>Microsoft Office PowerPoint</Application>
  <PresentationFormat>Widescreen</PresentationFormat>
  <Paragraphs>182</Paragraphs>
  <Slides>36</Slides>
  <Notes>0</Notes>
  <HiddenSlides>0</HiddenSlides>
  <MMClips>0</MMClips>
  <ScaleCrop>false</ScaleCrop>
  <HeadingPairs>
    <vt:vector size="6" baseType="variant">
      <vt:variant>
        <vt:lpstr>Fonts Used</vt:lpstr>
      </vt:variant>
      <vt:variant>
        <vt:i4>22</vt:i4>
      </vt:variant>
      <vt:variant>
        <vt:lpstr>Theme</vt:lpstr>
      </vt:variant>
      <vt:variant>
        <vt:i4>1</vt:i4>
      </vt:variant>
      <vt:variant>
        <vt:lpstr>Slide Titles</vt:lpstr>
      </vt:variant>
      <vt:variant>
        <vt:i4>36</vt:i4>
      </vt:variant>
    </vt:vector>
  </HeadingPairs>
  <TitlesOfParts>
    <vt:vector size="59" baseType="lpstr">
      <vt:lpstr>-apple-system</vt:lpstr>
      <vt:lpstr>Arial</vt:lpstr>
      <vt:lpstr>Arial</vt:lpstr>
      <vt:lpstr>Basis Grotesque Pro</vt:lpstr>
      <vt:lpstr>Calibri</vt:lpstr>
      <vt:lpstr>Calibri Light</vt:lpstr>
      <vt:lpstr>erdana</vt:lpstr>
      <vt:lpstr>Georgia</vt:lpstr>
      <vt:lpstr>Google Sans</vt:lpstr>
      <vt:lpstr>Heebo</vt:lpstr>
      <vt:lpstr>IBM Plex Sans</vt:lpstr>
      <vt:lpstr>inter-bold</vt:lpstr>
      <vt:lpstr>inter-regular</vt:lpstr>
      <vt:lpstr>Nunito</vt:lpstr>
      <vt:lpstr>Open Sans</vt:lpstr>
      <vt:lpstr>poppins</vt:lpstr>
      <vt:lpstr>poppins</vt:lpstr>
      <vt:lpstr>proxima_novaregular</vt:lpstr>
      <vt:lpstr>sofia-pro</vt:lpstr>
      <vt:lpstr>Söhne</vt:lpstr>
      <vt:lpstr>source-serif-pro</vt:lpstr>
      <vt:lpstr>Udemy Sans</vt:lpstr>
      <vt:lpstr>Office Theme</vt:lpstr>
      <vt:lpstr>Artificial Intelligence</vt:lpstr>
      <vt:lpstr>Definition</vt:lpstr>
      <vt:lpstr>Diffrence between AI and ML</vt:lpstr>
      <vt:lpstr>PowerPoint Presentation</vt:lpstr>
      <vt:lpstr>In 1997 Deep Mind was the first AI to beat Garry Kasparov in Chess. </vt:lpstr>
      <vt:lpstr>Lee Sedol 18 times world champion in Go Chess was defeated by AI AlphaGo</vt:lpstr>
      <vt:lpstr>PowerPoint Presentation</vt:lpstr>
      <vt:lpstr>They applied artificial intelligence to a Google warehouse to control the air cooling </vt:lpstr>
      <vt:lpstr>PowerPoint Presentation</vt:lpstr>
      <vt:lpstr>Chat GPT</vt:lpstr>
      <vt:lpstr>What is Reinforcement Learning</vt:lpstr>
      <vt:lpstr>PowerPoint Presentation</vt:lpstr>
      <vt:lpstr>Major Areas of AI</vt:lpstr>
      <vt:lpstr>Computer Vision </vt:lpstr>
      <vt:lpstr>Fuzzy Logic </vt:lpstr>
      <vt:lpstr>PowerPoint Presentation</vt:lpstr>
      <vt:lpstr>AI Techniques</vt:lpstr>
      <vt:lpstr>AI History </vt:lpstr>
      <vt:lpstr>AI Problems</vt:lpstr>
      <vt:lpstr>Production System</vt:lpstr>
      <vt:lpstr>PowerPoint Presentation</vt:lpstr>
      <vt:lpstr>PowerPoint Presentation</vt:lpstr>
      <vt:lpstr>Problem Characteristics</vt:lpstr>
      <vt:lpstr>PowerPoint Presentation</vt:lpstr>
      <vt:lpstr>PowerPoint Presentation</vt:lpstr>
      <vt:lpstr>Intelligent Agent</vt:lpstr>
      <vt:lpstr>PowerPoint Presentation</vt:lpstr>
      <vt:lpstr>PowerPoint Presentation</vt:lpstr>
      <vt:lpstr>AI Applications(Ecommerce )</vt:lpstr>
      <vt:lpstr>AI Applications in Medicine</vt:lpstr>
      <vt:lpstr>AI Representation</vt:lpstr>
      <vt:lpstr>Future Scope of AI</vt:lpstr>
      <vt:lpstr>Issues in the design of search algorithm</vt:lpstr>
      <vt:lpstr>Defining Problems as a State Space Search,</vt:lpstr>
      <vt:lpstr>PowerPoint Presentation</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dc:creator>Parmi Ghogare</dc:creator>
  <cp:lastModifiedBy>Parmi Ghogare</cp:lastModifiedBy>
  <cp:revision>11</cp:revision>
  <dcterms:created xsi:type="dcterms:W3CDTF">2023-06-04T06:20:11Z</dcterms:created>
  <dcterms:modified xsi:type="dcterms:W3CDTF">2023-06-22T16:30:10Z</dcterms:modified>
</cp:coreProperties>
</file>

<file path=docProps/thumbnail.jpeg>
</file>